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48" r:id="rId2"/>
    <p:sldMasterId id="2147483692" r:id="rId3"/>
    <p:sldMasterId id="2147483694" r:id="rId4"/>
    <p:sldMasterId id="2147483696" r:id="rId5"/>
    <p:sldMasterId id="2147483698" r:id="rId6"/>
    <p:sldMasterId id="2147483710" r:id="rId7"/>
    <p:sldMasterId id="2147483730" r:id="rId8"/>
    <p:sldMasterId id="2147483749" r:id="rId9"/>
    <p:sldMasterId id="2147483782" r:id="rId10"/>
    <p:sldMasterId id="2147483801" r:id="rId11"/>
  </p:sldMasterIdLst>
  <p:notesMasterIdLst>
    <p:notesMasterId r:id="rId58"/>
  </p:notesMasterIdLst>
  <p:handoutMasterIdLst>
    <p:handoutMasterId r:id="rId59"/>
  </p:handoutMasterIdLst>
  <p:sldIdLst>
    <p:sldId id="343" r:id="rId12"/>
    <p:sldId id="444" r:id="rId13"/>
    <p:sldId id="360" r:id="rId14"/>
    <p:sldId id="419" r:id="rId15"/>
    <p:sldId id="404" r:id="rId16"/>
    <p:sldId id="403" r:id="rId17"/>
    <p:sldId id="369" r:id="rId18"/>
    <p:sldId id="426" r:id="rId19"/>
    <p:sldId id="305" r:id="rId20"/>
    <p:sldId id="442" r:id="rId21"/>
    <p:sldId id="357" r:id="rId22"/>
    <p:sldId id="446" r:id="rId23"/>
    <p:sldId id="447" r:id="rId24"/>
    <p:sldId id="448" r:id="rId25"/>
    <p:sldId id="422" r:id="rId26"/>
    <p:sldId id="397" r:id="rId27"/>
    <p:sldId id="423" r:id="rId28"/>
    <p:sldId id="436" r:id="rId29"/>
    <p:sldId id="400" r:id="rId30"/>
    <p:sldId id="401" r:id="rId31"/>
    <p:sldId id="420" r:id="rId32"/>
    <p:sldId id="407" r:id="rId33"/>
    <p:sldId id="429" r:id="rId34"/>
    <p:sldId id="431" r:id="rId35"/>
    <p:sldId id="412" r:id="rId36"/>
    <p:sldId id="445" r:id="rId37"/>
    <p:sldId id="368" r:id="rId38"/>
    <p:sldId id="371" r:id="rId39"/>
    <p:sldId id="433" r:id="rId40"/>
    <p:sldId id="359" r:id="rId41"/>
    <p:sldId id="424" r:id="rId42"/>
    <p:sldId id="432" r:id="rId43"/>
    <p:sldId id="363" r:id="rId44"/>
    <p:sldId id="370" r:id="rId45"/>
    <p:sldId id="443" r:id="rId46"/>
    <p:sldId id="435" r:id="rId47"/>
    <p:sldId id="425" r:id="rId48"/>
    <p:sldId id="416" r:id="rId49"/>
    <p:sldId id="437" r:id="rId50"/>
    <p:sldId id="411" r:id="rId51"/>
    <p:sldId id="300" r:id="rId52"/>
    <p:sldId id="434" r:id="rId53"/>
    <p:sldId id="348" r:id="rId54"/>
    <p:sldId id="349" r:id="rId55"/>
    <p:sldId id="377" r:id="rId56"/>
    <p:sldId id="378" r:id="rId57"/>
  </p:sldIdLst>
  <p:sldSz cx="9144000" cy="5143500" type="screen16x9"/>
  <p:notesSz cx="7099300" cy="10234613"/>
  <p:defaultTextStyle>
    <a:defPPr>
      <a:defRPr lang="en-US"/>
    </a:defPPr>
    <a:lvl1pPr marL="0" algn="l" defTabSz="4570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86" algn="l" defTabSz="4570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72" algn="l" defTabSz="4570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58" algn="l" defTabSz="4570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44" algn="l" defTabSz="4570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26" algn="l" defTabSz="4570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16" algn="l" defTabSz="4570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599" algn="l" defTabSz="4570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84" algn="l" defTabSz="4570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31">
          <p15:clr>
            <a:srgbClr val="A4A3A4"/>
          </p15:clr>
        </p15:guide>
        <p15:guide id="2" orient="horz" pos="2762">
          <p15:clr>
            <a:srgbClr val="A4A3A4"/>
          </p15:clr>
        </p15:guide>
        <p15:guide id="3" orient="horz" pos="990">
          <p15:clr>
            <a:srgbClr val="A4A3A4"/>
          </p15:clr>
        </p15:guide>
        <p15:guide id="4" orient="horz" pos="3104">
          <p15:clr>
            <a:srgbClr val="A4A3A4"/>
          </p15:clr>
        </p15:guide>
        <p15:guide id="5" orient="horz" pos="566">
          <p15:clr>
            <a:srgbClr val="A4A3A4"/>
          </p15:clr>
        </p15:guide>
        <p15:guide id="6" orient="horz" pos="2639">
          <p15:clr>
            <a:srgbClr val="A4A3A4"/>
          </p15:clr>
        </p15:guide>
        <p15:guide id="7" orient="horz" pos="758">
          <p15:clr>
            <a:srgbClr val="A4A3A4"/>
          </p15:clr>
        </p15:guide>
        <p15:guide id="8" orient="horz" pos="145">
          <p15:clr>
            <a:srgbClr val="A4A3A4"/>
          </p15:clr>
        </p15:guide>
        <p15:guide id="9" orient="horz" pos="1688">
          <p15:clr>
            <a:srgbClr val="A4A3A4"/>
          </p15:clr>
        </p15:guide>
        <p15:guide id="10" orient="horz" pos="2828">
          <p15:clr>
            <a:srgbClr val="A4A3A4"/>
          </p15:clr>
        </p15:guide>
        <p15:guide id="11" pos="5630">
          <p15:clr>
            <a:srgbClr val="A4A3A4"/>
          </p15:clr>
        </p15:guide>
        <p15:guide id="12" pos="3788">
          <p15:clr>
            <a:srgbClr val="A4A3A4"/>
          </p15:clr>
        </p15:guide>
        <p15:guide id="13" pos="2906">
          <p15:clr>
            <a:srgbClr val="A4A3A4"/>
          </p15:clr>
        </p15:guide>
        <p15:guide id="14" pos="3674">
          <p15:clr>
            <a:srgbClr val="A4A3A4"/>
          </p15:clr>
        </p15:guide>
        <p15:guide id="15" pos="3901">
          <p15:clr>
            <a:srgbClr val="A4A3A4"/>
          </p15:clr>
        </p15:guide>
        <p15:guide id="16" pos="3018">
          <p15:clr>
            <a:srgbClr val="A4A3A4"/>
          </p15:clr>
        </p15:guide>
        <p15:guide id="17" pos="2791">
          <p15:clr>
            <a:srgbClr val="A4A3A4"/>
          </p15:clr>
        </p15:guide>
        <p15:guide id="18" pos="159">
          <p15:clr>
            <a:srgbClr val="A4A3A4"/>
          </p15:clr>
        </p15:guide>
        <p15:guide id="19" pos="18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ckie Barlow" initials="" lastIdx="6" clrIdx="0"/>
  <p:cmAuthor id="1" name="Bas Jansen" initials="BJ" lastIdx="1" clrIdx="1"/>
  <p:cmAuthor id="2" name="Rolf Olsson" initials="RO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CD58"/>
    <a:srgbClr val="36C746"/>
    <a:srgbClr val="323336"/>
    <a:srgbClr val="55575B"/>
    <a:srgbClr val="464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818" autoAdjust="0"/>
    <p:restoredTop sz="98849" autoAdjust="0"/>
  </p:normalViewPr>
  <p:slideViewPr>
    <p:cSldViewPr snapToGrid="0" snapToObjects="1">
      <p:cViewPr varScale="1">
        <p:scale>
          <a:sx n="149" d="100"/>
          <a:sy n="149" d="100"/>
        </p:scale>
        <p:origin x="126" y="198"/>
      </p:cViewPr>
      <p:guideLst>
        <p:guide orient="horz" pos="1831"/>
        <p:guide orient="horz" pos="2762"/>
        <p:guide orient="horz" pos="990"/>
        <p:guide orient="horz" pos="3104"/>
        <p:guide orient="horz" pos="566"/>
        <p:guide orient="horz" pos="2639"/>
        <p:guide orient="horz" pos="758"/>
        <p:guide orient="horz" pos="145"/>
        <p:guide orient="horz" pos="1688"/>
        <p:guide orient="horz" pos="2828"/>
        <p:guide pos="5630"/>
        <p:guide pos="3788"/>
        <p:guide pos="2906"/>
        <p:guide pos="3674"/>
        <p:guide pos="3901"/>
        <p:guide pos="3018"/>
        <p:guide pos="2791"/>
        <p:guide pos="159"/>
        <p:guide pos="184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74"/>
    </p:cViewPr>
  </p:sorterViewPr>
  <p:notesViewPr>
    <p:cSldViewPr snapToGrid="0" snapToObjects="1">
      <p:cViewPr varScale="1">
        <p:scale>
          <a:sx n="53" d="100"/>
          <a:sy n="53" d="100"/>
        </p:scale>
        <p:origin x="-3125" y="-86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122E3A8-67DD-A54D-9ACE-7F6180D1A288}" type="datetimeFigureOut">
              <a:rPr lang="en-US" smtClean="0"/>
              <a:pPr/>
              <a:t>5/23/2017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5D751CF-426F-9546-9000-18E529FDEB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8927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5BCB8AE-B9B2-1648-AE7C-D9F4FF496627}" type="datetimeFigureOut">
              <a:rPr lang="en-US" smtClean="0"/>
              <a:pPr/>
              <a:t>5/23/2017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E7F34D1A-B7E5-DE48-8EA9-859D9DE63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433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0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6" algn="l" defTabSz="4570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2" algn="l" defTabSz="4570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58" algn="l" defTabSz="4570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4" algn="l" defTabSz="4570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26" algn="l" defTabSz="4570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6" algn="l" defTabSz="4570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99" algn="l" defTabSz="4570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4" algn="l" defTabSz="4570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 updated June 22, 2016.  This version is posted on The Exchange.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4D1A-B7E5-DE48-8EA9-859D9DE6365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710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4D1A-B7E5-DE48-8EA9-859D9DE6365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60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4D1A-B7E5-DE48-8EA9-859D9DE6365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627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4D1A-B7E5-DE48-8EA9-859D9DE6365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211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4D1A-B7E5-DE48-8EA9-859D9DE6365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211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Support for</a:t>
            </a:r>
            <a:r>
              <a:rPr lang="en-US" baseline="0" dirty="0" smtClean="0"/>
              <a:t> Norm Enclosure. Two SE series are available:  </a:t>
            </a:r>
            <a:r>
              <a:rPr lang="en-US" baseline="0" dirty="0" err="1" smtClean="0"/>
              <a:t>Pragma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Kaedra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4D1A-B7E5-DE48-8EA9-859D9DE6365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900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4D1A-B7E5-DE48-8EA9-859D9DE6365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329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4381500"/>
          </a:xfrm>
          <a:prstGeom prst="rect">
            <a:avLst/>
          </a:prstGeom>
          <a:solidFill>
            <a:srgbClr val="8E8F93">
              <a:alpha val="20000"/>
            </a:srgbClr>
          </a:solidFill>
        </p:spPr>
        <p:txBody>
          <a:bodyPr lIns="91416" tIns="45708" rIns="91416" bIns="45708"/>
          <a:lstStyle>
            <a:lvl1pPr marL="0" indent="0">
              <a:buNone/>
              <a:defRPr sz="1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Drag Your Image Here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52414" y="1971244"/>
            <a:ext cx="8673872" cy="5539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l">
              <a:buFont typeface="Arial"/>
              <a:buNone/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4" y="2566267"/>
            <a:ext cx="8673872" cy="3116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buNone/>
              <a:defRPr sz="2000" baseline="0">
                <a:solidFill>
                  <a:schemeClr val="tx1">
                    <a:tint val="75000"/>
                  </a:schemeClr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 flipV="1">
            <a:off x="0" y="3711683"/>
            <a:ext cx="9144000" cy="675319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414" y="3954255"/>
            <a:ext cx="4360862" cy="184666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Presented by: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4386996"/>
            <a:ext cx="9144000" cy="10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5" y="4857160"/>
            <a:ext cx="1505531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4F515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pic>
        <p:nvPicPr>
          <p:cNvPr id="15" name="Picture 14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7" y="4509591"/>
            <a:ext cx="1922297" cy="53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49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52414" y="1713559"/>
            <a:ext cx="8577821" cy="123110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QUOTE OR CALLOUT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4" y="2955454"/>
            <a:ext cx="8577820" cy="3116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</a:p>
        </p:txBody>
      </p:sp>
      <p:pic>
        <p:nvPicPr>
          <p:cNvPr id="10" name="Picture 9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7" y="4509591"/>
            <a:ext cx="1922297" cy="530004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921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eave_528351183_LI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3620222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47" y="4521136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091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neider_LIO_White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49" y="2064587"/>
            <a:ext cx="3678903" cy="101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478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w/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056" y="230188"/>
            <a:ext cx="8633531" cy="307777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192839" y="4066302"/>
            <a:ext cx="2698750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014065" y="1203325"/>
            <a:ext cx="0" cy="2986088"/>
          </a:xfrm>
          <a:prstGeom prst="line">
            <a:avLst/>
          </a:prstGeom>
          <a:ln w="3175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58055" y="604935"/>
            <a:ext cx="8633531" cy="16927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58055" y="4066302"/>
            <a:ext cx="5574419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>
          <a:xfrm>
            <a:off x="258054" y="1202023"/>
            <a:ext cx="5574419" cy="1405513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9"/>
          </p:nvPr>
        </p:nvSpPr>
        <p:spPr>
          <a:xfrm>
            <a:off x="6192838" y="1201738"/>
            <a:ext cx="2698750" cy="1336263"/>
          </a:xfrm>
        </p:spPr>
        <p:txBody>
          <a:bodyPr>
            <a:sp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948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58056" y="230188"/>
            <a:ext cx="8633531" cy="307777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2413" y="4066302"/>
            <a:ext cx="5580061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58055" y="604935"/>
            <a:ext cx="8633531" cy="16927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2" y="1203326"/>
            <a:ext cx="5580062" cy="1405513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803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58056" y="230188"/>
            <a:ext cx="8633531" cy="307777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58055" y="604935"/>
            <a:ext cx="8633531" cy="16927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52413" y="2704955"/>
            <a:ext cx="5574419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258057" y="4548723"/>
            <a:ext cx="5574419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3"/>
          </p:nvPr>
        </p:nvSpPr>
        <p:spPr>
          <a:xfrm>
            <a:off x="258057" y="1213547"/>
            <a:ext cx="5574419" cy="1405513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4"/>
          </p:nvPr>
        </p:nvSpPr>
        <p:spPr>
          <a:xfrm>
            <a:off x="252412" y="3037586"/>
            <a:ext cx="5580064" cy="1405513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04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8056" y="230188"/>
            <a:ext cx="8633531" cy="307777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91075" y="4066302"/>
            <a:ext cx="4100514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2414" y="4066302"/>
            <a:ext cx="4178298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258055" y="604935"/>
            <a:ext cx="8633531" cy="16927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2"/>
          </p:nvPr>
        </p:nvSpPr>
        <p:spPr>
          <a:xfrm>
            <a:off x="258057" y="1209296"/>
            <a:ext cx="4172656" cy="1405513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4791075" y="1209296"/>
            <a:ext cx="4100514" cy="1405513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868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58056" y="230188"/>
            <a:ext cx="8633531" cy="307777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91075" y="4066302"/>
            <a:ext cx="4100514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2413" y="4066302"/>
            <a:ext cx="4178299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258055" y="604935"/>
            <a:ext cx="8633531" cy="16927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613516" y="1203325"/>
            <a:ext cx="0" cy="2986088"/>
          </a:xfrm>
          <a:prstGeom prst="line">
            <a:avLst/>
          </a:prstGeom>
          <a:ln w="3175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sz="quarter" idx="20"/>
          </p:nvPr>
        </p:nvSpPr>
        <p:spPr>
          <a:xfrm>
            <a:off x="252412" y="1203326"/>
            <a:ext cx="4178299" cy="1405513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1"/>
          </p:nvPr>
        </p:nvSpPr>
        <p:spPr>
          <a:xfrm>
            <a:off x="4791074" y="1203326"/>
            <a:ext cx="4100511" cy="1405513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253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258055" y="2698483"/>
            <a:ext cx="8633531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58056" y="230188"/>
            <a:ext cx="8633531" cy="307777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58055" y="604935"/>
            <a:ext cx="8633531" cy="16927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91075" y="4413143"/>
            <a:ext cx="4100514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58055" y="4413143"/>
            <a:ext cx="4094871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4"/>
          </p:nvPr>
        </p:nvSpPr>
        <p:spPr>
          <a:xfrm>
            <a:off x="246632" y="1198257"/>
            <a:ext cx="8644953" cy="1405513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5"/>
          </p:nvPr>
        </p:nvSpPr>
        <p:spPr>
          <a:xfrm>
            <a:off x="258055" y="2907433"/>
            <a:ext cx="4094871" cy="1457325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26"/>
          </p:nvPr>
        </p:nvSpPr>
        <p:spPr>
          <a:xfrm>
            <a:off x="4791075" y="2907433"/>
            <a:ext cx="4100514" cy="1405513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434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8055" y="604935"/>
            <a:ext cx="8633531" cy="16927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2413" y="4066302"/>
            <a:ext cx="2678893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58056" y="230188"/>
            <a:ext cx="8633531" cy="307777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192838" y="4066302"/>
            <a:ext cx="2678893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3232554" y="4066302"/>
            <a:ext cx="2678893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32"/>
          </p:nvPr>
        </p:nvSpPr>
        <p:spPr>
          <a:xfrm>
            <a:off x="252414" y="1192752"/>
            <a:ext cx="2698748" cy="1405513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33"/>
          </p:nvPr>
        </p:nvSpPr>
        <p:spPr>
          <a:xfrm>
            <a:off x="3232554" y="1192752"/>
            <a:ext cx="2678893" cy="1441450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34"/>
          </p:nvPr>
        </p:nvSpPr>
        <p:spPr>
          <a:xfrm>
            <a:off x="6192838" y="1192752"/>
            <a:ext cx="2678893" cy="1441450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2504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2413" y="4066302"/>
            <a:ext cx="2678893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58056" y="230188"/>
            <a:ext cx="8633531" cy="307777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192838" y="4066302"/>
            <a:ext cx="2678893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3232554" y="4066302"/>
            <a:ext cx="2678893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8055" y="604935"/>
            <a:ext cx="8633531" cy="16927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085663" y="1203325"/>
            <a:ext cx="0" cy="2986088"/>
          </a:xfrm>
          <a:prstGeom prst="line">
            <a:avLst/>
          </a:prstGeom>
          <a:ln w="3175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6055035" y="1203325"/>
            <a:ext cx="0" cy="2986088"/>
          </a:xfrm>
          <a:prstGeom prst="line">
            <a:avLst/>
          </a:prstGeom>
          <a:ln w="3175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31"/>
          </p:nvPr>
        </p:nvSpPr>
        <p:spPr>
          <a:xfrm>
            <a:off x="258056" y="1203325"/>
            <a:ext cx="2673249" cy="1405513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2"/>
          </p:nvPr>
        </p:nvSpPr>
        <p:spPr>
          <a:xfrm>
            <a:off x="3232554" y="1203325"/>
            <a:ext cx="2678893" cy="1405513"/>
          </a:xfr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33"/>
          </p:nvPr>
        </p:nvSpPr>
        <p:spPr>
          <a:xfrm>
            <a:off x="6192838" y="1203325"/>
            <a:ext cx="2678893" cy="1405513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29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on SE Life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52414" y="1713559"/>
            <a:ext cx="8577821" cy="123110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QUOTE OR CALLOUT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4" y="2955454"/>
            <a:ext cx="8577820" cy="3116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</a:p>
        </p:txBody>
      </p:sp>
      <p:pic>
        <p:nvPicPr>
          <p:cNvPr id="8" name="Picture 7" descr="schneider_LIO_White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53" y="4521138"/>
            <a:ext cx="1907005" cy="506914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089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32"/>
          </p:nvPr>
        </p:nvSpPr>
        <p:spPr>
          <a:xfrm>
            <a:off x="252412" y="1203326"/>
            <a:ext cx="8639175" cy="1405513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3"/>
          </p:nvPr>
        </p:nvSpPr>
        <p:spPr>
          <a:xfrm>
            <a:off x="252412" y="2872039"/>
            <a:ext cx="2683481" cy="1405513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34"/>
          </p:nvPr>
        </p:nvSpPr>
        <p:spPr>
          <a:xfrm>
            <a:off x="3232553" y="2872039"/>
            <a:ext cx="2678893" cy="1405513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35"/>
          </p:nvPr>
        </p:nvSpPr>
        <p:spPr>
          <a:xfrm>
            <a:off x="6192837" y="2872039"/>
            <a:ext cx="2678893" cy="1405513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258055" y="2696071"/>
            <a:ext cx="8633531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58056" y="230188"/>
            <a:ext cx="8633531" cy="307777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58055" y="604935"/>
            <a:ext cx="8633531" cy="16927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2413" y="4376262"/>
            <a:ext cx="2683481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192838" y="4376262"/>
            <a:ext cx="2678893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3232554" y="4376262"/>
            <a:ext cx="2678893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178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0164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w/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4613273" y="0"/>
            <a:ext cx="4530727" cy="5143499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txBody>
          <a:bodyPr vert="horz" lIns="252000" tIns="252000" rIns="252000" bIns="252000"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42913" indent="-265113">
              <a:buFont typeface="Arial"/>
              <a:buChar char="•"/>
              <a:defRPr sz="1800">
                <a:solidFill>
                  <a:schemeClr val="accent1"/>
                </a:solidFill>
              </a:defRPr>
            </a:lvl2pPr>
            <a:lvl3pPr marL="708025" indent="-228600">
              <a:buFont typeface="Lucida Grande"/>
              <a:buChar char="–"/>
              <a:defRPr sz="1600">
                <a:solidFill>
                  <a:schemeClr val="accent1"/>
                </a:solidFill>
              </a:defRPr>
            </a:lvl3pPr>
            <a:lvl4pPr marL="976313" indent="-228600">
              <a:buFont typeface="Lucida Grande"/>
              <a:buChar char="–"/>
              <a:defRPr sz="1400">
                <a:solidFill>
                  <a:schemeClr val="accent1"/>
                </a:solidFill>
              </a:defRPr>
            </a:lvl4pPr>
            <a:lvl5pPr marL="1258888" indent="-231775" defTabSz="314325">
              <a:buFont typeface="Lucida Grande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Insert Your Content Here</a:t>
            </a:r>
            <a:endParaRPr lang="en-US" dirty="0"/>
          </a:p>
        </p:txBody>
      </p:sp>
      <p:sp>
        <p:nvSpPr>
          <p:cNvPr id="3" name="Content Placeholder 12"/>
          <p:cNvSpPr>
            <a:spLocks noGrp="1"/>
          </p:cNvSpPr>
          <p:nvPr>
            <p:ph sz="quarter" idx="11"/>
          </p:nvPr>
        </p:nvSpPr>
        <p:spPr>
          <a:xfrm>
            <a:off x="252413" y="982952"/>
            <a:ext cx="3749962" cy="1452705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>
            <a:lvl1pPr marL="236538" indent="-236538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 marL="457200" indent="-220663"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</a:defRPr>
            </a:lvl2pPr>
            <a:lvl3pPr marL="630238" indent="-173038"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3pPr>
            <a:lvl4pPr marL="803275" indent="-173038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</a:defRPr>
            </a:lvl4pPr>
            <a:lvl5pPr marL="977900" indent="-174625" defTabSz="314325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52413" y="348333"/>
            <a:ext cx="3749962" cy="36933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24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54991" y="2385218"/>
            <a:ext cx="5143498" cy="3730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240208" y="0"/>
            <a:ext cx="746127" cy="51435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78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ave_175139600_LIO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3620223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53" y="4521138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18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eave_463028807_LIO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3620223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53" y="4521138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686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620223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62181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674435" y="4851254"/>
            <a:ext cx="8351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" dirty="0" smtClean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endParaRPr lang="en-US" sz="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5" y="4857160"/>
            <a:ext cx="1505531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pic>
        <p:nvPicPr>
          <p:cNvPr id="10" name="Picture 9" descr="Weave_486603441_LIO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53" y="4521138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747892" y="4857164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6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252414" y="485716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6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183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eave_522513175_LIO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3620223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53" y="4521138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690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eave_522794209_LIO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3620223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53" y="4521138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511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eave_528351183_LIO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3620223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53" y="4521138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09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neider_LIO_White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55" y="2064589"/>
            <a:ext cx="3678903" cy="101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47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w/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062" y="230188"/>
            <a:ext cx="8633531" cy="311624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192839" y="4062456"/>
            <a:ext cx="2698750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014065" y="1203325"/>
            <a:ext cx="0" cy="2986088"/>
          </a:xfrm>
          <a:prstGeom prst="line">
            <a:avLst/>
          </a:prstGeom>
          <a:ln w="3175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58061" y="604936"/>
            <a:ext cx="8633531" cy="1731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26" indent="0">
              <a:buNone/>
              <a:defRPr sz="1600" b="1"/>
            </a:lvl6pPr>
            <a:lvl7pPr marL="2742516" indent="0">
              <a:buNone/>
              <a:defRPr sz="1600" b="1"/>
            </a:lvl7pPr>
            <a:lvl8pPr marL="3199599" indent="0">
              <a:buNone/>
              <a:defRPr sz="1600" b="1"/>
            </a:lvl8pPr>
            <a:lvl9pPr marL="365668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58061" y="4062456"/>
            <a:ext cx="5574419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>
          <a:xfrm>
            <a:off x="258060" y="1202024"/>
            <a:ext cx="5574419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9"/>
          </p:nvPr>
        </p:nvSpPr>
        <p:spPr>
          <a:xfrm>
            <a:off x="6192838" y="1201739"/>
            <a:ext cx="2698750" cy="1358064"/>
          </a:xfrm>
        </p:spPr>
        <p:txBody>
          <a:bodyPr>
            <a:sp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794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2908710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lIns="251937" tIns="0" rIns="0" bIns="251937" anchor="b" anchorCtr="0"/>
          <a:lstStyle>
            <a:lvl1pPr algn="l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900392"/>
            <a:ext cx="9144000" cy="373063"/>
          </a:xfrm>
          <a:prstGeom prst="rect">
            <a:avLst/>
          </a:prstGeom>
          <a:solidFill>
            <a:schemeClr val="tx2"/>
          </a:solidFill>
        </p:spPr>
        <p:txBody>
          <a:bodyPr lIns="251937" tIns="0" rIns="0" bIns="0" anchor="ctr" anchorCtr="0"/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Optional Subtitle</a:t>
            </a:r>
            <a:endParaRPr lang="en-US" dirty="0"/>
          </a:p>
        </p:txBody>
      </p:sp>
      <p:pic>
        <p:nvPicPr>
          <p:cNvPr id="11" name="Picture 10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7" y="4509591"/>
            <a:ext cx="1922297" cy="530004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7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58062" y="230188"/>
            <a:ext cx="8633531" cy="311624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2415" y="4062456"/>
            <a:ext cx="5580061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58061" y="604936"/>
            <a:ext cx="8633531" cy="1731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26" indent="0">
              <a:buNone/>
              <a:defRPr sz="1600" b="1"/>
            </a:lvl6pPr>
            <a:lvl7pPr marL="2742516" indent="0">
              <a:buNone/>
              <a:defRPr sz="1600" b="1"/>
            </a:lvl7pPr>
            <a:lvl8pPr marL="3199599" indent="0">
              <a:buNone/>
              <a:defRPr sz="1600" b="1"/>
            </a:lvl8pPr>
            <a:lvl9pPr marL="365668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3" y="1203329"/>
            <a:ext cx="5580062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880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58062" y="230188"/>
            <a:ext cx="8633531" cy="311624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58061" y="604936"/>
            <a:ext cx="8633531" cy="1731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26" indent="0">
              <a:buNone/>
              <a:defRPr sz="1600" b="1"/>
            </a:lvl6pPr>
            <a:lvl7pPr marL="2742516" indent="0">
              <a:buNone/>
              <a:defRPr sz="1600" b="1"/>
            </a:lvl7pPr>
            <a:lvl8pPr marL="3199599" indent="0">
              <a:buNone/>
              <a:defRPr sz="1600" b="1"/>
            </a:lvl8pPr>
            <a:lvl9pPr marL="365668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52419" y="2701110"/>
            <a:ext cx="5574419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258063" y="4544877"/>
            <a:ext cx="5574419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3"/>
          </p:nvPr>
        </p:nvSpPr>
        <p:spPr>
          <a:xfrm>
            <a:off x="258063" y="1213550"/>
            <a:ext cx="5574419" cy="1461939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4"/>
          </p:nvPr>
        </p:nvSpPr>
        <p:spPr>
          <a:xfrm>
            <a:off x="252412" y="3037589"/>
            <a:ext cx="5580064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204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8062" y="230188"/>
            <a:ext cx="8633531" cy="311624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91075" y="4062456"/>
            <a:ext cx="4100514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2414" y="4062456"/>
            <a:ext cx="4178298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258061" y="604936"/>
            <a:ext cx="8633531" cy="1731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26" indent="0">
              <a:buNone/>
              <a:defRPr sz="1600" b="1"/>
            </a:lvl6pPr>
            <a:lvl7pPr marL="2742516" indent="0">
              <a:buNone/>
              <a:defRPr sz="1600" b="1"/>
            </a:lvl7pPr>
            <a:lvl8pPr marL="3199599" indent="0">
              <a:buNone/>
              <a:defRPr sz="1600" b="1"/>
            </a:lvl8pPr>
            <a:lvl9pPr marL="365668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2"/>
          </p:nvPr>
        </p:nvSpPr>
        <p:spPr>
          <a:xfrm>
            <a:off x="258057" y="1209299"/>
            <a:ext cx="4172656" cy="1461939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4791075" y="1209299"/>
            <a:ext cx="4100514" cy="1461939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286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58062" y="230188"/>
            <a:ext cx="8633531" cy="311624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91075" y="4062456"/>
            <a:ext cx="4100514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2419" y="4062456"/>
            <a:ext cx="4178299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258061" y="604936"/>
            <a:ext cx="8633531" cy="1731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26" indent="0">
              <a:buNone/>
              <a:defRPr sz="1600" b="1"/>
            </a:lvl6pPr>
            <a:lvl7pPr marL="2742516" indent="0">
              <a:buNone/>
              <a:defRPr sz="1600" b="1"/>
            </a:lvl7pPr>
            <a:lvl8pPr marL="3199599" indent="0">
              <a:buNone/>
              <a:defRPr sz="1600" b="1"/>
            </a:lvl8pPr>
            <a:lvl9pPr marL="365668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613516" y="1203325"/>
            <a:ext cx="0" cy="2986088"/>
          </a:xfrm>
          <a:prstGeom prst="line">
            <a:avLst/>
          </a:prstGeom>
          <a:ln w="3175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sz="quarter" idx="20"/>
          </p:nvPr>
        </p:nvSpPr>
        <p:spPr>
          <a:xfrm>
            <a:off x="252418" y="1203329"/>
            <a:ext cx="4178299" cy="1461939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1"/>
          </p:nvPr>
        </p:nvSpPr>
        <p:spPr>
          <a:xfrm>
            <a:off x="4791075" y="1203329"/>
            <a:ext cx="4100511" cy="1461939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325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258061" y="2694637"/>
            <a:ext cx="8633531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58062" y="230188"/>
            <a:ext cx="8633531" cy="311624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58061" y="604936"/>
            <a:ext cx="8633531" cy="1731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26" indent="0">
              <a:buNone/>
              <a:defRPr sz="1600" b="1"/>
            </a:lvl6pPr>
            <a:lvl7pPr marL="2742516" indent="0">
              <a:buNone/>
              <a:defRPr sz="1600" b="1"/>
            </a:lvl7pPr>
            <a:lvl8pPr marL="3199599" indent="0">
              <a:buNone/>
              <a:defRPr sz="1600" b="1"/>
            </a:lvl8pPr>
            <a:lvl9pPr marL="365668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91075" y="4409298"/>
            <a:ext cx="4100514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58055" y="4409298"/>
            <a:ext cx="4094871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4"/>
          </p:nvPr>
        </p:nvSpPr>
        <p:spPr>
          <a:xfrm>
            <a:off x="246633" y="1198259"/>
            <a:ext cx="8644953" cy="1461939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5"/>
          </p:nvPr>
        </p:nvSpPr>
        <p:spPr>
          <a:xfrm>
            <a:off x="258055" y="2907434"/>
            <a:ext cx="4094871" cy="1457325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26"/>
          </p:nvPr>
        </p:nvSpPr>
        <p:spPr>
          <a:xfrm>
            <a:off x="4791075" y="2907434"/>
            <a:ext cx="4100514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443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8061" y="604936"/>
            <a:ext cx="8633531" cy="1731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26" indent="0">
              <a:buNone/>
              <a:defRPr sz="1600" b="1"/>
            </a:lvl6pPr>
            <a:lvl7pPr marL="2742516" indent="0">
              <a:buNone/>
              <a:defRPr sz="1600" b="1"/>
            </a:lvl7pPr>
            <a:lvl8pPr marL="3199599" indent="0">
              <a:buNone/>
              <a:defRPr sz="1600" b="1"/>
            </a:lvl8pPr>
            <a:lvl9pPr marL="365668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2419" y="4062456"/>
            <a:ext cx="2678893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58062" y="230188"/>
            <a:ext cx="8633531" cy="311624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192844" y="4062456"/>
            <a:ext cx="2678893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3232560" y="4062456"/>
            <a:ext cx="2678893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32"/>
          </p:nvPr>
        </p:nvSpPr>
        <p:spPr>
          <a:xfrm>
            <a:off x="252414" y="1192754"/>
            <a:ext cx="2698748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33"/>
          </p:nvPr>
        </p:nvSpPr>
        <p:spPr>
          <a:xfrm>
            <a:off x="3232560" y="1192754"/>
            <a:ext cx="2678893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34"/>
          </p:nvPr>
        </p:nvSpPr>
        <p:spPr>
          <a:xfrm>
            <a:off x="6192844" y="1192754"/>
            <a:ext cx="2678893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250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2419" y="4062456"/>
            <a:ext cx="2678893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58062" y="230188"/>
            <a:ext cx="8633531" cy="311624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192844" y="4062456"/>
            <a:ext cx="2678893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3232560" y="4062456"/>
            <a:ext cx="2678893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8061" y="604936"/>
            <a:ext cx="8633531" cy="1731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26" indent="0">
              <a:buNone/>
              <a:defRPr sz="1600" b="1"/>
            </a:lvl6pPr>
            <a:lvl7pPr marL="2742516" indent="0">
              <a:buNone/>
              <a:defRPr sz="1600" b="1"/>
            </a:lvl7pPr>
            <a:lvl8pPr marL="3199599" indent="0">
              <a:buNone/>
              <a:defRPr sz="1600" b="1"/>
            </a:lvl8pPr>
            <a:lvl9pPr marL="365668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085663" y="1203325"/>
            <a:ext cx="0" cy="2986088"/>
          </a:xfrm>
          <a:prstGeom prst="line">
            <a:avLst/>
          </a:prstGeom>
          <a:ln w="3175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6055035" y="1203325"/>
            <a:ext cx="0" cy="2986088"/>
          </a:xfrm>
          <a:prstGeom prst="line">
            <a:avLst/>
          </a:prstGeom>
          <a:ln w="3175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31"/>
          </p:nvPr>
        </p:nvSpPr>
        <p:spPr>
          <a:xfrm>
            <a:off x="258058" y="1203326"/>
            <a:ext cx="2673249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2"/>
          </p:nvPr>
        </p:nvSpPr>
        <p:spPr>
          <a:xfrm>
            <a:off x="3232560" y="1203326"/>
            <a:ext cx="2678893" cy="1461939"/>
          </a:xfr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33"/>
          </p:nvPr>
        </p:nvSpPr>
        <p:spPr>
          <a:xfrm>
            <a:off x="6192844" y="1203326"/>
            <a:ext cx="2678893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290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32"/>
          </p:nvPr>
        </p:nvSpPr>
        <p:spPr>
          <a:xfrm>
            <a:off x="252414" y="1203329"/>
            <a:ext cx="8639175" cy="1461939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3"/>
          </p:nvPr>
        </p:nvSpPr>
        <p:spPr>
          <a:xfrm>
            <a:off x="252418" y="2872040"/>
            <a:ext cx="2683481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34"/>
          </p:nvPr>
        </p:nvSpPr>
        <p:spPr>
          <a:xfrm>
            <a:off x="3232559" y="2872040"/>
            <a:ext cx="2678893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35"/>
          </p:nvPr>
        </p:nvSpPr>
        <p:spPr>
          <a:xfrm>
            <a:off x="6192843" y="2872040"/>
            <a:ext cx="2678893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258061" y="2692225"/>
            <a:ext cx="8633531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58062" y="230188"/>
            <a:ext cx="8633531" cy="311624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58061" y="604936"/>
            <a:ext cx="8633531" cy="1731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26" indent="0">
              <a:buNone/>
              <a:defRPr sz="1600" b="1"/>
            </a:lvl6pPr>
            <a:lvl7pPr marL="2742516" indent="0">
              <a:buNone/>
              <a:defRPr sz="1600" b="1"/>
            </a:lvl7pPr>
            <a:lvl8pPr marL="3199599" indent="0">
              <a:buNone/>
              <a:defRPr sz="1600" b="1"/>
            </a:lvl8pPr>
            <a:lvl9pPr marL="365668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2419" y="4372416"/>
            <a:ext cx="2683481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192844" y="4372416"/>
            <a:ext cx="2678893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3232560" y="4372416"/>
            <a:ext cx="2678893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617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0164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w/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4613273" y="0"/>
            <a:ext cx="4530727" cy="5143499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txBody>
          <a:bodyPr vert="horz" lIns="252000" tIns="252000" rIns="252000" bIns="252000"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42913" indent="-265113">
              <a:buFont typeface="Arial"/>
              <a:buChar char="•"/>
              <a:defRPr sz="1800">
                <a:solidFill>
                  <a:schemeClr val="accent1"/>
                </a:solidFill>
              </a:defRPr>
            </a:lvl2pPr>
            <a:lvl3pPr marL="708025" indent="-228600">
              <a:buFont typeface="Lucida Grande"/>
              <a:buChar char="–"/>
              <a:defRPr sz="1600">
                <a:solidFill>
                  <a:schemeClr val="accent1"/>
                </a:solidFill>
              </a:defRPr>
            </a:lvl3pPr>
            <a:lvl4pPr marL="976313" indent="-228600">
              <a:buFont typeface="Lucida Grande"/>
              <a:buChar char="–"/>
              <a:defRPr sz="1400">
                <a:solidFill>
                  <a:schemeClr val="accent1"/>
                </a:solidFill>
              </a:defRPr>
            </a:lvl4pPr>
            <a:lvl5pPr marL="1258888" indent="-231775" defTabSz="314325">
              <a:buFont typeface="Lucida Grande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Insert Your Content Here</a:t>
            </a:r>
            <a:endParaRPr lang="en-US" dirty="0"/>
          </a:p>
        </p:txBody>
      </p:sp>
      <p:sp>
        <p:nvSpPr>
          <p:cNvPr id="3" name="Content Placeholder 12"/>
          <p:cNvSpPr>
            <a:spLocks noGrp="1"/>
          </p:cNvSpPr>
          <p:nvPr>
            <p:ph sz="quarter" idx="11"/>
          </p:nvPr>
        </p:nvSpPr>
        <p:spPr>
          <a:xfrm>
            <a:off x="252413" y="982952"/>
            <a:ext cx="3749962" cy="1452705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>
            <a:lvl1pPr marL="236538" indent="-236538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 marL="457200" indent="-220663"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</a:defRPr>
            </a:lvl2pPr>
            <a:lvl3pPr marL="630238" indent="-173038"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3pPr>
            <a:lvl4pPr marL="803275" indent="-173038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</a:defRPr>
            </a:lvl4pPr>
            <a:lvl5pPr marL="977900" indent="-174625" defTabSz="314325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52413" y="348333"/>
            <a:ext cx="3749962" cy="36933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24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54991" y="2385218"/>
            <a:ext cx="5143498" cy="3730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240208" y="0"/>
            <a:ext cx="746127" cy="51435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578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/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E8F93">
              <a:alpha val="20000"/>
            </a:srgbClr>
          </a:solidFill>
        </p:spPr>
        <p:txBody>
          <a:bodyPr lIns="91416" tIns="45708" rIns="91416" bIns="45708"/>
          <a:lstStyle>
            <a:lvl1pPr marL="0" indent="0">
              <a:buNone/>
              <a:defRPr sz="1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Drag Your Image Here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2041071"/>
            <a:ext cx="9144000" cy="867640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lIns="251937" tIns="0" rIns="0" bIns="0" anchor="ctr" anchorCtr="0"/>
          <a:lstStyle>
            <a:lvl1pPr algn="l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900392"/>
            <a:ext cx="9144000" cy="373063"/>
          </a:xfrm>
          <a:prstGeom prst="rect">
            <a:avLst/>
          </a:prstGeom>
          <a:solidFill>
            <a:schemeClr val="tx2"/>
          </a:solidFill>
        </p:spPr>
        <p:txBody>
          <a:bodyPr lIns="251937" tIns="0" rIns="0" bIns="0" anchor="ctr" anchorCtr="0"/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Optional Subtitle</a:t>
            </a:r>
            <a:endParaRPr lang="en-US" dirty="0"/>
          </a:p>
        </p:txBody>
      </p:sp>
      <p:pic>
        <p:nvPicPr>
          <p:cNvPr id="13" name="Picture 12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7" y="4509591"/>
            <a:ext cx="1922297" cy="53000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58065" y="230188"/>
            <a:ext cx="8633531" cy="311624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2415" y="4062456"/>
            <a:ext cx="5580061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58064" y="604936"/>
            <a:ext cx="8633531" cy="1731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029" indent="0">
              <a:buNone/>
              <a:defRPr sz="2000" b="1"/>
            </a:lvl2pPr>
            <a:lvl3pPr marL="914058" indent="0">
              <a:buNone/>
              <a:defRPr sz="1800" b="1"/>
            </a:lvl3pPr>
            <a:lvl4pPr marL="1371087" indent="0">
              <a:buNone/>
              <a:defRPr sz="1600" b="1"/>
            </a:lvl4pPr>
            <a:lvl5pPr marL="1828114" indent="0">
              <a:buNone/>
              <a:defRPr sz="1600" b="1"/>
            </a:lvl5pPr>
            <a:lvl6pPr marL="2285138" indent="0">
              <a:buNone/>
              <a:defRPr sz="1600" b="1"/>
            </a:lvl6pPr>
            <a:lvl7pPr marL="2742174" indent="0">
              <a:buNone/>
              <a:defRPr sz="1600" b="1"/>
            </a:lvl7pPr>
            <a:lvl8pPr marL="3199198" indent="0">
              <a:buNone/>
              <a:defRPr sz="1600" b="1"/>
            </a:lvl8pPr>
            <a:lvl9pPr marL="365622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3" y="1203329"/>
            <a:ext cx="5580062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4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3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803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w/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4613275" y="9"/>
            <a:ext cx="4530727" cy="5143499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txBody>
          <a:bodyPr vert="horz" lIns="251905" tIns="251905" rIns="251905" bIns="251905"/>
          <a:lstStyle>
            <a:lvl1pPr marL="0" indent="0">
              <a:buNone/>
              <a:defRPr sz="1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42750" indent="-265014">
              <a:buFont typeface="Arial"/>
              <a:buChar char="•"/>
              <a:defRPr sz="1800">
                <a:solidFill>
                  <a:schemeClr val="accent1"/>
                </a:solidFill>
              </a:defRPr>
            </a:lvl2pPr>
            <a:lvl3pPr marL="707755" indent="-228519">
              <a:buFont typeface="Lucida Grande"/>
              <a:buChar char="–"/>
              <a:defRPr sz="1600">
                <a:solidFill>
                  <a:schemeClr val="accent1"/>
                </a:solidFill>
              </a:defRPr>
            </a:lvl3pPr>
            <a:lvl4pPr marL="975948" indent="-228519">
              <a:buFont typeface="Lucida Grande"/>
              <a:buChar char="–"/>
              <a:defRPr sz="1400">
                <a:solidFill>
                  <a:schemeClr val="accent1"/>
                </a:solidFill>
              </a:defRPr>
            </a:lvl4pPr>
            <a:lvl5pPr marL="1258416" indent="-231692" defTabSz="314208">
              <a:buFont typeface="Lucida Grande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Insert Your Content Here</a:t>
            </a:r>
            <a:endParaRPr lang="en-US" dirty="0"/>
          </a:p>
        </p:txBody>
      </p:sp>
      <p:sp>
        <p:nvSpPr>
          <p:cNvPr id="3" name="Content Placeholder 12"/>
          <p:cNvSpPr>
            <a:spLocks noGrp="1"/>
          </p:cNvSpPr>
          <p:nvPr>
            <p:ph sz="quarter" idx="11"/>
          </p:nvPr>
        </p:nvSpPr>
        <p:spPr>
          <a:xfrm>
            <a:off x="252413" y="982952"/>
            <a:ext cx="3749962" cy="1452705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>
            <a:lvl1pPr marL="236448" indent="-236448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 marL="457029" indent="-220582"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</a:defRPr>
            </a:lvl2pPr>
            <a:lvl3pPr marL="630001" indent="-172975"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3pPr>
            <a:lvl4pPr marL="802978" indent="-172975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</a:defRPr>
            </a:lvl4pPr>
            <a:lvl5pPr marL="977534" indent="-174562" defTabSz="314208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52413" y="348334"/>
            <a:ext cx="3749962" cy="36933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24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54991" y="2385219"/>
            <a:ext cx="5143498" cy="3730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457029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10" y="4509591"/>
            <a:ext cx="1922297" cy="53000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240217" y="0"/>
            <a:ext cx="746127" cy="51435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txBody>
          <a:bodyPr lIns="91404" tIns="45702" rIns="91404" bIns="45702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4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3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78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58065" y="230188"/>
            <a:ext cx="8633531" cy="311624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2415" y="4062456"/>
            <a:ext cx="5580061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58064" y="604936"/>
            <a:ext cx="8633531" cy="1731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029" indent="0">
              <a:buNone/>
              <a:defRPr sz="2000" b="1"/>
            </a:lvl2pPr>
            <a:lvl3pPr marL="914058" indent="0">
              <a:buNone/>
              <a:defRPr sz="1800" b="1"/>
            </a:lvl3pPr>
            <a:lvl4pPr marL="1371087" indent="0">
              <a:buNone/>
              <a:defRPr sz="1600" b="1"/>
            </a:lvl4pPr>
            <a:lvl5pPr marL="1828114" indent="0">
              <a:buNone/>
              <a:defRPr sz="1600" b="1"/>
            </a:lvl5pPr>
            <a:lvl6pPr marL="2285138" indent="0">
              <a:buNone/>
              <a:defRPr sz="1600" b="1"/>
            </a:lvl6pPr>
            <a:lvl7pPr marL="2742174" indent="0">
              <a:buNone/>
              <a:defRPr sz="1600" b="1"/>
            </a:lvl7pPr>
            <a:lvl8pPr marL="3199198" indent="0">
              <a:buNone/>
              <a:defRPr sz="1600" b="1"/>
            </a:lvl8pPr>
            <a:lvl9pPr marL="365622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3" y="1203329"/>
            <a:ext cx="5580062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4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3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80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58065" y="230188"/>
            <a:ext cx="8633531" cy="311624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91075" y="4062456"/>
            <a:ext cx="4100514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2422" y="4062456"/>
            <a:ext cx="4178299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258064" y="604936"/>
            <a:ext cx="8633531" cy="1731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029" indent="0">
              <a:buNone/>
              <a:defRPr sz="2000" b="1"/>
            </a:lvl2pPr>
            <a:lvl3pPr marL="914058" indent="0">
              <a:buNone/>
              <a:defRPr sz="1800" b="1"/>
            </a:lvl3pPr>
            <a:lvl4pPr marL="1371087" indent="0">
              <a:buNone/>
              <a:defRPr sz="1600" b="1"/>
            </a:lvl4pPr>
            <a:lvl5pPr marL="1828114" indent="0">
              <a:buNone/>
              <a:defRPr sz="1600" b="1"/>
            </a:lvl5pPr>
            <a:lvl6pPr marL="2285138" indent="0">
              <a:buNone/>
              <a:defRPr sz="1600" b="1"/>
            </a:lvl6pPr>
            <a:lvl7pPr marL="2742174" indent="0">
              <a:buNone/>
              <a:defRPr sz="1600" b="1"/>
            </a:lvl7pPr>
            <a:lvl8pPr marL="3199198" indent="0">
              <a:buNone/>
              <a:defRPr sz="1600" b="1"/>
            </a:lvl8pPr>
            <a:lvl9pPr marL="365622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613516" y="1203325"/>
            <a:ext cx="0" cy="2986088"/>
          </a:xfrm>
          <a:prstGeom prst="line">
            <a:avLst/>
          </a:prstGeom>
          <a:ln w="3175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sz="quarter" idx="20"/>
          </p:nvPr>
        </p:nvSpPr>
        <p:spPr>
          <a:xfrm>
            <a:off x="252421" y="1203329"/>
            <a:ext cx="4178299" cy="1461939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1"/>
          </p:nvPr>
        </p:nvSpPr>
        <p:spPr>
          <a:xfrm>
            <a:off x="4791075" y="1203329"/>
            <a:ext cx="4100511" cy="1461939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4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3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25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-column w/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056" y="230188"/>
            <a:ext cx="8633531" cy="307777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192839" y="4066302"/>
            <a:ext cx="2698750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014065" y="1203325"/>
            <a:ext cx="0" cy="2986088"/>
          </a:xfrm>
          <a:prstGeom prst="line">
            <a:avLst/>
          </a:prstGeom>
          <a:ln w="3175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58055" y="604935"/>
            <a:ext cx="8633531" cy="16927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58055" y="4066302"/>
            <a:ext cx="5574419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>
          <a:xfrm>
            <a:off x="258054" y="1202023"/>
            <a:ext cx="5574419" cy="1405513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9"/>
          </p:nvPr>
        </p:nvSpPr>
        <p:spPr>
          <a:xfrm>
            <a:off x="6192838" y="1201738"/>
            <a:ext cx="2698750" cy="1336263"/>
          </a:xfrm>
        </p:spPr>
        <p:txBody>
          <a:bodyPr>
            <a:sp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7948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58056" y="230188"/>
            <a:ext cx="8633531" cy="307777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2413" y="4066302"/>
            <a:ext cx="5580061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58055" y="604935"/>
            <a:ext cx="8633531" cy="16927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2" y="1203326"/>
            <a:ext cx="5580062" cy="1405513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8803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4381500"/>
          </a:xfrm>
          <a:prstGeom prst="rect">
            <a:avLst/>
          </a:prstGeom>
          <a:solidFill>
            <a:srgbClr val="8E8F93">
              <a:alpha val="20000"/>
            </a:srgbClr>
          </a:solidFill>
        </p:spPr>
        <p:txBody>
          <a:bodyPr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Drag Your Image Here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52414" y="1971244"/>
            <a:ext cx="8673872" cy="5539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l">
              <a:buFont typeface="Arial"/>
              <a:buNone/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4" y="2566267"/>
            <a:ext cx="8673872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buNone/>
              <a:defRPr sz="20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 flipV="1">
            <a:off x="0" y="3711677"/>
            <a:ext cx="9144000" cy="675319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414" y="3954254"/>
            <a:ext cx="4360862" cy="184666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Presented by: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4386996"/>
            <a:ext cx="9144000" cy="10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5531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4F515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pic>
        <p:nvPicPr>
          <p:cNvPr id="15" name="Picture 14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494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2908710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lIns="252000" tIns="0" rIns="0" bIns="252000" anchor="b" anchorCtr="0"/>
          <a:lstStyle>
            <a:lvl1pPr algn="l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900386"/>
            <a:ext cx="9144000" cy="373063"/>
          </a:xfrm>
          <a:prstGeom prst="rect">
            <a:avLst/>
          </a:prstGeom>
          <a:solidFill>
            <a:schemeClr val="tx2"/>
          </a:solidFill>
        </p:spPr>
        <p:txBody>
          <a:bodyPr lIns="252000" tIns="0" rIns="0" bIns="0" anchor="ctr" anchorCtr="0"/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Optional Subtitle</a:t>
            </a:r>
            <a:endParaRPr lang="en-US" dirty="0"/>
          </a:p>
        </p:txBody>
      </p:sp>
      <p:pic>
        <p:nvPicPr>
          <p:cNvPr id="11" name="Picture 10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74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/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E8F93">
              <a:alpha val="20000"/>
            </a:srgbClr>
          </a:solidFill>
        </p:spPr>
        <p:txBody>
          <a:bodyPr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Drag Your Image Here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2041071"/>
            <a:ext cx="9144000" cy="867640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lIns="252000" tIns="0" rIns="0" bIns="0" anchor="ctr" anchorCtr="0"/>
          <a:lstStyle>
            <a:lvl1pPr algn="l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900386"/>
            <a:ext cx="9144000" cy="373063"/>
          </a:xfrm>
          <a:prstGeom prst="rect">
            <a:avLst/>
          </a:prstGeom>
          <a:solidFill>
            <a:schemeClr val="tx2"/>
          </a:solidFill>
        </p:spPr>
        <p:txBody>
          <a:bodyPr lIns="252000" tIns="0" rIns="0" bIns="0" anchor="ctr" anchorCtr="0"/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Optional Subtitle</a:t>
            </a:r>
            <a:endParaRPr lang="en-US" dirty="0"/>
          </a:p>
        </p:txBody>
      </p:sp>
      <p:pic>
        <p:nvPicPr>
          <p:cNvPr id="13" name="Picture 12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/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1981308"/>
          </a:xfrm>
          <a:prstGeom prst="rect">
            <a:avLst/>
          </a:prstGeom>
          <a:solidFill>
            <a:srgbClr val="8E8F93">
              <a:alpha val="20000"/>
            </a:srgbClr>
          </a:solidFill>
        </p:spPr>
        <p:txBody>
          <a:bodyPr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Drag Your Image Here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1981308"/>
            <a:ext cx="9144000" cy="3162191"/>
          </a:xfrm>
          <a:prstGeom prst="rect">
            <a:avLst/>
          </a:prstGeom>
          <a:solidFill>
            <a:schemeClr val="tx2"/>
          </a:solidFill>
        </p:spPr>
        <p:txBody>
          <a:bodyPr lIns="252000" tIns="252000" rIns="252000" bIns="252000" anchor="t" anchorCtr="0"/>
          <a:lstStyle>
            <a:lvl1pPr algn="l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608245"/>
            <a:ext cx="9144000" cy="373063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lIns="252000" tIns="0" rIns="252000" bIns="0" anchor="ctr" anchorCtr="0"/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Optional Subtitle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5293" y="4601873"/>
            <a:ext cx="1800991" cy="446646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837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/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1981308"/>
          </a:xfrm>
          <a:prstGeom prst="rect">
            <a:avLst/>
          </a:prstGeom>
          <a:solidFill>
            <a:srgbClr val="8E8F93">
              <a:alpha val="20000"/>
            </a:srgbClr>
          </a:solidFill>
        </p:spPr>
        <p:txBody>
          <a:bodyPr lIns="91416" tIns="45708" rIns="91416" bIns="45708"/>
          <a:lstStyle>
            <a:lvl1pPr marL="0" indent="0">
              <a:buNone/>
              <a:defRPr sz="1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Drag Your Image Here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1981314"/>
            <a:ext cx="9144000" cy="3162191"/>
          </a:xfrm>
          <a:prstGeom prst="rect">
            <a:avLst/>
          </a:prstGeom>
          <a:solidFill>
            <a:schemeClr val="tx2"/>
          </a:solidFill>
        </p:spPr>
        <p:txBody>
          <a:bodyPr lIns="251937" tIns="251937" rIns="251937" bIns="251937" anchor="t" anchorCtr="0"/>
          <a:lstStyle>
            <a:lvl1pPr algn="l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608251"/>
            <a:ext cx="9144000" cy="373063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lIns="251937" tIns="0" rIns="251937" bIns="0" anchor="ctr" anchorCtr="0"/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Optional Subtitle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5293" y="4601873"/>
            <a:ext cx="1800991" cy="446646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8371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/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4613273" y="-2"/>
            <a:ext cx="4530727" cy="5143499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txBody>
          <a:bodyPr vert="horz" lIns="252000" tIns="252000" rIns="252000" bIns="252000"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42913" indent="-265113">
              <a:buFont typeface="Arial"/>
              <a:buChar char="•"/>
              <a:defRPr sz="1800">
                <a:solidFill>
                  <a:schemeClr val="accent1"/>
                </a:solidFill>
              </a:defRPr>
            </a:lvl2pPr>
            <a:lvl3pPr marL="708025" indent="-228600">
              <a:buFont typeface="Lucida Grande"/>
              <a:buChar char="–"/>
              <a:defRPr sz="1600">
                <a:solidFill>
                  <a:schemeClr val="accent1"/>
                </a:solidFill>
              </a:defRPr>
            </a:lvl3pPr>
            <a:lvl4pPr marL="976313" indent="-228600">
              <a:buFont typeface="Lucida Grande"/>
              <a:buChar char="–"/>
              <a:defRPr sz="1400">
                <a:solidFill>
                  <a:schemeClr val="accent1"/>
                </a:solidFill>
              </a:defRPr>
            </a:lvl4pPr>
            <a:lvl5pPr marL="1258888" indent="-231775" defTabSz="314325">
              <a:buFont typeface="Lucida Grande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Insert Your Content Here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 rot="5400000">
            <a:off x="-286951" y="243272"/>
            <a:ext cx="5143500" cy="46569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Content Placeholder 12"/>
          <p:cNvSpPr>
            <a:spLocks noGrp="1"/>
          </p:cNvSpPr>
          <p:nvPr>
            <p:ph sz="quarter" idx="11"/>
          </p:nvPr>
        </p:nvSpPr>
        <p:spPr>
          <a:xfrm>
            <a:off x="-43677" y="-2"/>
            <a:ext cx="5030014" cy="5143502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vert="horz" lIns="252000" tIns="252000" rIns="252000" bIns="25200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42913" indent="-265113"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 marL="708025" indent="-228600">
              <a:buFont typeface="Lucida Grande"/>
              <a:buChar char="–"/>
              <a:defRPr sz="1800">
                <a:solidFill>
                  <a:schemeClr val="bg1"/>
                </a:solidFill>
              </a:defRPr>
            </a:lvl3pPr>
            <a:lvl4pPr marL="976313" indent="-228600">
              <a:buFont typeface="Lucida Grande"/>
              <a:buChar char="–"/>
              <a:defRPr sz="1600">
                <a:solidFill>
                  <a:schemeClr val="bg1"/>
                </a:solidFill>
              </a:defRPr>
            </a:lvl4pPr>
            <a:lvl5pPr marL="1258888" indent="-231775" defTabSz="314325">
              <a:buFont typeface="Lucida Grande"/>
              <a:buChar char="–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pic>
        <p:nvPicPr>
          <p:cNvPr id="10" name="Picture 9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344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/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4613273" y="0"/>
            <a:ext cx="4530727" cy="5143499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txBody>
          <a:bodyPr vert="horz" lIns="252000" tIns="252000" rIns="252000" bIns="252000"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42913" indent="-265113">
              <a:buFont typeface="Arial"/>
              <a:buChar char="•"/>
              <a:defRPr sz="1800">
                <a:solidFill>
                  <a:schemeClr val="accent1"/>
                </a:solidFill>
              </a:defRPr>
            </a:lvl2pPr>
            <a:lvl3pPr marL="708025" indent="-228600">
              <a:buFont typeface="Lucida Grande"/>
              <a:buChar char="–"/>
              <a:defRPr sz="1600">
                <a:solidFill>
                  <a:schemeClr val="accent1"/>
                </a:solidFill>
              </a:defRPr>
            </a:lvl3pPr>
            <a:lvl4pPr marL="976313" indent="-228600">
              <a:buFont typeface="Lucida Grande"/>
              <a:buChar char="–"/>
              <a:defRPr sz="1400">
                <a:solidFill>
                  <a:schemeClr val="accent1"/>
                </a:solidFill>
              </a:defRPr>
            </a:lvl4pPr>
            <a:lvl5pPr marL="1258888" indent="-231775" defTabSz="314325">
              <a:buFont typeface="Lucida Grande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Insert Your Content Here</a:t>
            </a:r>
            <a:endParaRPr lang="en-US" dirty="0"/>
          </a:p>
        </p:txBody>
      </p:sp>
      <p:sp>
        <p:nvSpPr>
          <p:cNvPr id="3" name="Content Placeholder 12"/>
          <p:cNvSpPr>
            <a:spLocks noGrp="1"/>
          </p:cNvSpPr>
          <p:nvPr>
            <p:ph sz="quarter" idx="11"/>
          </p:nvPr>
        </p:nvSpPr>
        <p:spPr>
          <a:xfrm>
            <a:off x="252413" y="982952"/>
            <a:ext cx="3749962" cy="1452705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>
            <a:lvl1pPr marL="236538" indent="-236538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 marL="457200" indent="-220663"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</a:defRPr>
            </a:lvl2pPr>
            <a:lvl3pPr marL="630238" indent="-173038"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3pPr>
            <a:lvl4pPr marL="803275" indent="-173038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</a:defRPr>
            </a:lvl4pPr>
            <a:lvl5pPr marL="977900" indent="-174625" defTabSz="314325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52413" y="348333"/>
            <a:ext cx="3749962" cy="36933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24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54991" y="2385218"/>
            <a:ext cx="5143498" cy="3730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240208" y="0"/>
            <a:ext cx="746127" cy="51435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780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hite/SE Lif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58056" y="2175153"/>
            <a:ext cx="8633531" cy="36933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4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58056" y="2634497"/>
            <a:ext cx="8633531" cy="21544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Optional Subtitle</a:t>
            </a:r>
            <a:endParaRPr lang="en-US" dirty="0"/>
          </a:p>
        </p:txBody>
      </p:sp>
      <p:pic>
        <p:nvPicPr>
          <p:cNvPr id="9" name="Picture 8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8394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E8F93">
              <a:alpha val="20000"/>
            </a:srgbClr>
          </a:solidFill>
        </p:spPr>
        <p:txBody>
          <a:bodyPr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Drag Your Image Here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52413" y="1713559"/>
            <a:ext cx="8577821" cy="123110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QUOTE OR CALLOUT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4" y="2955454"/>
            <a:ext cx="857782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</a:p>
        </p:txBody>
      </p:sp>
      <p:pic>
        <p:nvPicPr>
          <p:cNvPr id="9" name="Picture 8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6421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E8F93">
              <a:alpha val="20000"/>
            </a:srgbClr>
          </a:solidFill>
        </p:spPr>
        <p:txBody>
          <a:bodyPr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Drag Your Image Here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52413" y="1713559"/>
            <a:ext cx="8577821" cy="123110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QUOTE OR CALLOUT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4" y="2955454"/>
            <a:ext cx="857782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</a:p>
        </p:txBody>
      </p:sp>
      <p:pic>
        <p:nvPicPr>
          <p:cNvPr id="9" name="Picture 8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681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52413" y="1713559"/>
            <a:ext cx="8577821" cy="123110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QUOTE OR CALLOUT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4" y="2955454"/>
            <a:ext cx="857782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</a:p>
        </p:txBody>
      </p:sp>
      <p:pic>
        <p:nvPicPr>
          <p:cNvPr id="10" name="Picture 9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921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on SE Life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52413" y="1713559"/>
            <a:ext cx="8577821" cy="123110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QUOTE OR CALLOUT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4" y="2955454"/>
            <a:ext cx="857782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</a:p>
        </p:txBody>
      </p:sp>
      <p:pic>
        <p:nvPicPr>
          <p:cNvPr id="8" name="Picture 7" descr="schneider_LIO_White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47" y="4521136"/>
            <a:ext cx="1907005" cy="506914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089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ave_175139600_LI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3620222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2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47" y="4521136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182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eave_463028807_LI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3620222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47" y="4521136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6867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620222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62180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674435" y="4851248"/>
            <a:ext cx="8351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en-US" sz="600" dirty="0" smtClean="0">
                <a:solidFill>
                  <a:srgbClr val="FFFFFF"/>
                </a:solidFill>
                <a:cs typeface="Arial"/>
              </a:rPr>
              <a:t>|</a:t>
            </a:r>
            <a:endParaRPr lang="en-US" sz="6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5531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pic>
        <p:nvPicPr>
          <p:cNvPr id="10" name="Picture 9" descr="Weave_486603441_LI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47" y="4521136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6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6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183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/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4613275" y="4"/>
            <a:ext cx="4530727" cy="5143499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txBody>
          <a:bodyPr vert="horz" lIns="251937" tIns="251937" rIns="251937" bIns="251937"/>
          <a:lstStyle>
            <a:lvl1pPr marL="0" indent="0">
              <a:buNone/>
              <a:defRPr sz="1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42804" indent="-265047">
              <a:buFont typeface="Arial"/>
              <a:buChar char="•"/>
              <a:defRPr sz="1800">
                <a:solidFill>
                  <a:schemeClr val="accent1"/>
                </a:solidFill>
              </a:defRPr>
            </a:lvl2pPr>
            <a:lvl3pPr marL="707845" indent="-228546">
              <a:buFont typeface="Lucida Grande"/>
              <a:buChar char="–"/>
              <a:defRPr sz="1600">
                <a:solidFill>
                  <a:schemeClr val="accent1"/>
                </a:solidFill>
              </a:defRPr>
            </a:lvl3pPr>
            <a:lvl4pPr marL="976069" indent="-228546">
              <a:buFont typeface="Lucida Grande"/>
              <a:buChar char="–"/>
              <a:defRPr sz="1400">
                <a:solidFill>
                  <a:schemeClr val="accent1"/>
                </a:solidFill>
              </a:defRPr>
            </a:lvl4pPr>
            <a:lvl5pPr marL="1258573" indent="-231719" defTabSz="314247">
              <a:buFont typeface="Lucida Grande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Insert Your Content Here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 rot="5400000">
            <a:off x="-286951" y="243278"/>
            <a:ext cx="5143500" cy="46569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12"/>
          <p:cNvSpPr>
            <a:spLocks noGrp="1"/>
          </p:cNvSpPr>
          <p:nvPr>
            <p:ph sz="quarter" idx="11"/>
          </p:nvPr>
        </p:nvSpPr>
        <p:spPr>
          <a:xfrm>
            <a:off x="-43677" y="-2"/>
            <a:ext cx="5030014" cy="5143502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vert="horz" lIns="251937" tIns="251937" rIns="251937" bIns="251937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42804" indent="-265047"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 marL="707845" indent="-228546">
              <a:buFont typeface="Lucida Grande"/>
              <a:buChar char="–"/>
              <a:defRPr sz="1800">
                <a:solidFill>
                  <a:schemeClr val="bg1"/>
                </a:solidFill>
              </a:defRPr>
            </a:lvl3pPr>
            <a:lvl4pPr marL="976069" indent="-228546">
              <a:buFont typeface="Lucida Grande"/>
              <a:buChar char="–"/>
              <a:defRPr sz="1600">
                <a:solidFill>
                  <a:schemeClr val="bg1"/>
                </a:solidFill>
              </a:defRPr>
            </a:lvl4pPr>
            <a:lvl5pPr marL="1258573" indent="-231719" defTabSz="314247">
              <a:buFont typeface="Lucida Grande"/>
              <a:buChar char="–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pic>
        <p:nvPicPr>
          <p:cNvPr id="10" name="Picture 9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7" y="4509591"/>
            <a:ext cx="1922297" cy="53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344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eave_522513175_LI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3620222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47" y="4521136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6905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eave_522794209_LI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3620222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47" y="4521136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5114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eave_528351183_LI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3620222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47" y="4521136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091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neider_LIO_White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49" y="2064587"/>
            <a:ext cx="3678903" cy="101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478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4381500"/>
          </a:xfrm>
          <a:prstGeom prst="rect">
            <a:avLst/>
          </a:prstGeom>
          <a:solidFill>
            <a:srgbClr val="8E8F93">
              <a:alpha val="20000"/>
            </a:srgbClr>
          </a:solidFill>
        </p:spPr>
        <p:txBody>
          <a:bodyPr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Drag Your Image Here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52414" y="1971244"/>
            <a:ext cx="8673872" cy="5539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l">
              <a:buFont typeface="Arial"/>
              <a:buNone/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4" y="2566267"/>
            <a:ext cx="8673872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buNone/>
              <a:defRPr sz="20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 flipV="1">
            <a:off x="0" y="3711677"/>
            <a:ext cx="9144000" cy="675319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414" y="3954254"/>
            <a:ext cx="4360862" cy="184666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Presented by: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4386996"/>
            <a:ext cx="9144000" cy="10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5531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4F515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pic>
        <p:nvPicPr>
          <p:cNvPr id="15" name="Picture 14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494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2908710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lIns="252000" tIns="0" rIns="0" bIns="252000" anchor="b" anchorCtr="0"/>
          <a:lstStyle>
            <a:lvl1pPr algn="l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900386"/>
            <a:ext cx="9144000" cy="373063"/>
          </a:xfrm>
          <a:prstGeom prst="rect">
            <a:avLst/>
          </a:prstGeom>
          <a:solidFill>
            <a:schemeClr val="tx2"/>
          </a:solidFill>
        </p:spPr>
        <p:txBody>
          <a:bodyPr lIns="252000" tIns="0" rIns="0" bIns="0" anchor="ctr" anchorCtr="0"/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Optional Subtitle</a:t>
            </a:r>
            <a:endParaRPr lang="en-US" dirty="0"/>
          </a:p>
        </p:txBody>
      </p:sp>
      <p:pic>
        <p:nvPicPr>
          <p:cNvPr id="11" name="Picture 10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74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/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E8F93">
              <a:alpha val="20000"/>
            </a:srgbClr>
          </a:solidFill>
        </p:spPr>
        <p:txBody>
          <a:bodyPr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Drag Your Image Here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2041071"/>
            <a:ext cx="9144000" cy="867640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lIns="252000" tIns="0" rIns="0" bIns="0" anchor="ctr" anchorCtr="0"/>
          <a:lstStyle>
            <a:lvl1pPr algn="l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900386"/>
            <a:ext cx="9144000" cy="373063"/>
          </a:xfrm>
          <a:prstGeom prst="rect">
            <a:avLst/>
          </a:prstGeom>
          <a:solidFill>
            <a:schemeClr val="tx2"/>
          </a:solidFill>
        </p:spPr>
        <p:txBody>
          <a:bodyPr lIns="252000" tIns="0" rIns="0" bIns="0" anchor="ctr" anchorCtr="0"/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Optional Subtitle</a:t>
            </a:r>
            <a:endParaRPr lang="en-US" dirty="0"/>
          </a:p>
        </p:txBody>
      </p:sp>
      <p:pic>
        <p:nvPicPr>
          <p:cNvPr id="13" name="Picture 12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0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/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1981308"/>
          </a:xfrm>
          <a:prstGeom prst="rect">
            <a:avLst/>
          </a:prstGeom>
          <a:solidFill>
            <a:srgbClr val="8E8F93">
              <a:alpha val="20000"/>
            </a:srgbClr>
          </a:solidFill>
        </p:spPr>
        <p:txBody>
          <a:bodyPr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Drag Your Image Here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1981308"/>
            <a:ext cx="9144000" cy="3162191"/>
          </a:xfrm>
          <a:prstGeom prst="rect">
            <a:avLst/>
          </a:prstGeom>
          <a:solidFill>
            <a:schemeClr val="tx2"/>
          </a:solidFill>
        </p:spPr>
        <p:txBody>
          <a:bodyPr lIns="252000" tIns="252000" rIns="252000" bIns="252000" anchor="t" anchorCtr="0"/>
          <a:lstStyle>
            <a:lvl1pPr algn="l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608245"/>
            <a:ext cx="9144000" cy="373063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lIns="252000" tIns="0" rIns="252000" bIns="0" anchor="ctr" anchorCtr="0"/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Optional Subtitle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5293" y="4601873"/>
            <a:ext cx="1800991" cy="446646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8371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/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4613273" y="-2"/>
            <a:ext cx="4530727" cy="5143499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txBody>
          <a:bodyPr vert="horz" lIns="252000" tIns="252000" rIns="252000" bIns="252000"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42913" indent="-265113">
              <a:buFont typeface="Arial"/>
              <a:buChar char="•"/>
              <a:defRPr sz="1800">
                <a:solidFill>
                  <a:schemeClr val="accent1"/>
                </a:solidFill>
              </a:defRPr>
            </a:lvl2pPr>
            <a:lvl3pPr marL="708025" indent="-228600">
              <a:buFont typeface="Lucida Grande"/>
              <a:buChar char="–"/>
              <a:defRPr sz="1600">
                <a:solidFill>
                  <a:schemeClr val="accent1"/>
                </a:solidFill>
              </a:defRPr>
            </a:lvl3pPr>
            <a:lvl4pPr marL="976313" indent="-228600">
              <a:buFont typeface="Lucida Grande"/>
              <a:buChar char="–"/>
              <a:defRPr sz="1400">
                <a:solidFill>
                  <a:schemeClr val="accent1"/>
                </a:solidFill>
              </a:defRPr>
            </a:lvl4pPr>
            <a:lvl5pPr marL="1258888" indent="-231775" defTabSz="314325">
              <a:buFont typeface="Lucida Grande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Insert Your Content Here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 rot="5400000">
            <a:off x="-286951" y="243272"/>
            <a:ext cx="5143500" cy="46569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Content Placeholder 12"/>
          <p:cNvSpPr>
            <a:spLocks noGrp="1"/>
          </p:cNvSpPr>
          <p:nvPr>
            <p:ph sz="quarter" idx="11"/>
          </p:nvPr>
        </p:nvSpPr>
        <p:spPr>
          <a:xfrm>
            <a:off x="-43677" y="-2"/>
            <a:ext cx="5030014" cy="5143502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vert="horz" lIns="252000" tIns="252000" rIns="252000" bIns="25200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42913" indent="-265113"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 marL="708025" indent="-228600">
              <a:buFont typeface="Lucida Grande"/>
              <a:buChar char="–"/>
              <a:defRPr sz="1800">
                <a:solidFill>
                  <a:schemeClr val="bg1"/>
                </a:solidFill>
              </a:defRPr>
            </a:lvl3pPr>
            <a:lvl4pPr marL="976313" indent="-228600">
              <a:buFont typeface="Lucida Grande"/>
              <a:buChar char="–"/>
              <a:defRPr sz="1600">
                <a:solidFill>
                  <a:schemeClr val="bg1"/>
                </a:solidFill>
              </a:defRPr>
            </a:lvl4pPr>
            <a:lvl5pPr marL="1258888" indent="-231775" defTabSz="314325">
              <a:buFont typeface="Lucida Grande"/>
              <a:buChar char="–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pic>
        <p:nvPicPr>
          <p:cNvPr id="10" name="Picture 9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344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/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4613273" y="0"/>
            <a:ext cx="4530727" cy="5143499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txBody>
          <a:bodyPr vert="horz" lIns="252000" tIns="252000" rIns="252000" bIns="252000"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42913" indent="-265113">
              <a:buFont typeface="Arial"/>
              <a:buChar char="•"/>
              <a:defRPr sz="1800">
                <a:solidFill>
                  <a:schemeClr val="accent1"/>
                </a:solidFill>
              </a:defRPr>
            </a:lvl2pPr>
            <a:lvl3pPr marL="708025" indent="-228600">
              <a:buFont typeface="Lucida Grande"/>
              <a:buChar char="–"/>
              <a:defRPr sz="1600">
                <a:solidFill>
                  <a:schemeClr val="accent1"/>
                </a:solidFill>
              </a:defRPr>
            </a:lvl3pPr>
            <a:lvl4pPr marL="976313" indent="-228600">
              <a:buFont typeface="Lucida Grande"/>
              <a:buChar char="–"/>
              <a:defRPr sz="1400">
                <a:solidFill>
                  <a:schemeClr val="accent1"/>
                </a:solidFill>
              </a:defRPr>
            </a:lvl4pPr>
            <a:lvl5pPr marL="1258888" indent="-231775" defTabSz="314325">
              <a:buFont typeface="Lucida Grande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Insert Your Content Here</a:t>
            </a:r>
            <a:endParaRPr lang="en-US" dirty="0"/>
          </a:p>
        </p:txBody>
      </p:sp>
      <p:sp>
        <p:nvSpPr>
          <p:cNvPr id="3" name="Content Placeholder 12"/>
          <p:cNvSpPr>
            <a:spLocks noGrp="1"/>
          </p:cNvSpPr>
          <p:nvPr>
            <p:ph sz="quarter" idx="11"/>
          </p:nvPr>
        </p:nvSpPr>
        <p:spPr>
          <a:xfrm>
            <a:off x="252413" y="982952"/>
            <a:ext cx="3749962" cy="1452705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>
            <a:lvl1pPr marL="236538" indent="-236538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 marL="457200" indent="-220663"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</a:defRPr>
            </a:lvl2pPr>
            <a:lvl3pPr marL="630238" indent="-173038"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3pPr>
            <a:lvl4pPr marL="803275" indent="-173038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</a:defRPr>
            </a:lvl4pPr>
            <a:lvl5pPr marL="977900" indent="-174625" defTabSz="314325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52413" y="348333"/>
            <a:ext cx="3749962" cy="36933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24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54991" y="2385218"/>
            <a:ext cx="5143498" cy="3730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240208" y="0"/>
            <a:ext cx="746127" cy="51435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78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/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4613275" y="6"/>
            <a:ext cx="4530727" cy="5143499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txBody>
          <a:bodyPr vert="horz" lIns="251937" tIns="251937" rIns="251937" bIns="251937"/>
          <a:lstStyle>
            <a:lvl1pPr marL="0" indent="0">
              <a:buNone/>
              <a:defRPr sz="1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42804" indent="-265047">
              <a:buFont typeface="Arial"/>
              <a:buChar char="•"/>
              <a:defRPr sz="1800">
                <a:solidFill>
                  <a:schemeClr val="accent1"/>
                </a:solidFill>
              </a:defRPr>
            </a:lvl2pPr>
            <a:lvl3pPr marL="707845" indent="-228546">
              <a:buFont typeface="Lucida Grande"/>
              <a:buChar char="–"/>
              <a:defRPr sz="1600">
                <a:solidFill>
                  <a:schemeClr val="accent1"/>
                </a:solidFill>
              </a:defRPr>
            </a:lvl3pPr>
            <a:lvl4pPr marL="976069" indent="-228546">
              <a:buFont typeface="Lucida Grande"/>
              <a:buChar char="–"/>
              <a:defRPr sz="1400">
                <a:solidFill>
                  <a:schemeClr val="accent1"/>
                </a:solidFill>
              </a:defRPr>
            </a:lvl4pPr>
            <a:lvl5pPr marL="1258573" indent="-231719" defTabSz="314247">
              <a:buFont typeface="Lucida Grande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Insert Your Content Here</a:t>
            </a:r>
            <a:endParaRPr lang="en-US" dirty="0"/>
          </a:p>
        </p:txBody>
      </p:sp>
      <p:sp>
        <p:nvSpPr>
          <p:cNvPr id="3" name="Content Placeholder 12"/>
          <p:cNvSpPr>
            <a:spLocks noGrp="1"/>
          </p:cNvSpPr>
          <p:nvPr>
            <p:ph sz="quarter" idx="11"/>
          </p:nvPr>
        </p:nvSpPr>
        <p:spPr>
          <a:xfrm>
            <a:off x="252413" y="982952"/>
            <a:ext cx="3749962" cy="1452705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>
            <a:lvl1pPr marL="236478" indent="-236478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 marL="457086" indent="-220609"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</a:defRPr>
            </a:lvl2pPr>
            <a:lvl3pPr marL="630082" indent="-172996"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3pPr>
            <a:lvl4pPr marL="803077" indent="-172996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</a:defRPr>
            </a:lvl4pPr>
            <a:lvl5pPr marL="977656" indent="-174583" defTabSz="314247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52413" y="348334"/>
            <a:ext cx="3749962" cy="36933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24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54991" y="2385219"/>
            <a:ext cx="5143498" cy="3730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7" y="4509591"/>
            <a:ext cx="1922297" cy="53000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240214" y="0"/>
            <a:ext cx="746127" cy="51435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txBody>
          <a:bodyPr lIns="91416" tIns="45708" rIns="91416" bIns="45708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5780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hite/SE Lif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58056" y="2175153"/>
            <a:ext cx="8633531" cy="36933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4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58056" y="2634497"/>
            <a:ext cx="8633531" cy="21544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Optional Subtitle</a:t>
            </a:r>
            <a:endParaRPr lang="en-US" dirty="0"/>
          </a:p>
        </p:txBody>
      </p:sp>
      <p:pic>
        <p:nvPicPr>
          <p:cNvPr id="9" name="Picture 8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8394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E8F93">
              <a:alpha val="20000"/>
            </a:srgbClr>
          </a:solidFill>
        </p:spPr>
        <p:txBody>
          <a:bodyPr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Drag Your Image Here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52413" y="1713559"/>
            <a:ext cx="8577821" cy="123110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QUOTE OR CALLOUT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4" y="2955454"/>
            <a:ext cx="857782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</a:p>
        </p:txBody>
      </p:sp>
      <p:pic>
        <p:nvPicPr>
          <p:cNvPr id="9" name="Picture 8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6421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E8F93">
              <a:alpha val="20000"/>
            </a:srgbClr>
          </a:solidFill>
        </p:spPr>
        <p:txBody>
          <a:bodyPr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Drag Your Image Here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52413" y="1713559"/>
            <a:ext cx="8577821" cy="123110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QUOTE OR CALLOUT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4" y="2955454"/>
            <a:ext cx="857782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</a:p>
        </p:txBody>
      </p:sp>
      <p:pic>
        <p:nvPicPr>
          <p:cNvPr id="9" name="Picture 8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681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52413" y="1713559"/>
            <a:ext cx="8577821" cy="123110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QUOTE OR CALLOUT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4" y="2955454"/>
            <a:ext cx="857782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</a:p>
        </p:txBody>
      </p:sp>
      <p:pic>
        <p:nvPicPr>
          <p:cNvPr id="10" name="Picture 9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92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on SE Life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52413" y="1713559"/>
            <a:ext cx="8577821" cy="123110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QUOTE OR CALLOUT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4" y="2955454"/>
            <a:ext cx="857782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</a:p>
        </p:txBody>
      </p:sp>
      <p:pic>
        <p:nvPicPr>
          <p:cNvPr id="8" name="Picture 7" descr="schneider_LIO_White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47" y="4521136"/>
            <a:ext cx="1907005" cy="506914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089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ave_175139600_LI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3620222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2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47" y="4521136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182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eave_463028807_LI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3620222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47" y="4521136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6867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620222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62180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674435" y="4851248"/>
            <a:ext cx="8351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en-US" sz="600" dirty="0" smtClean="0">
                <a:solidFill>
                  <a:srgbClr val="FFFFFF"/>
                </a:solidFill>
                <a:cs typeface="Arial"/>
              </a:rPr>
              <a:t>|</a:t>
            </a:r>
            <a:endParaRPr lang="en-US" sz="6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5531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pic>
        <p:nvPicPr>
          <p:cNvPr id="10" name="Picture 9" descr="Weave_486603441_LI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47" y="4521136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6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6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1834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eave_522513175_LI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3620222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47" y="4521136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6905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eave_522794209_LI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3620222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47" y="4521136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511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hite/SE Lif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58062" y="2175154"/>
            <a:ext cx="8633531" cy="36933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4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58062" y="2632574"/>
            <a:ext cx="8633531" cy="21929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Optional Subtitle</a:t>
            </a:r>
            <a:endParaRPr lang="en-US" dirty="0"/>
          </a:p>
        </p:txBody>
      </p:sp>
      <p:pic>
        <p:nvPicPr>
          <p:cNvPr id="9" name="Picture 8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7" y="4509591"/>
            <a:ext cx="1922297" cy="530004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8394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eave_528351183_LI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3620222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47" y="4521136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091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neider_LIO_White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49" y="2064587"/>
            <a:ext cx="3678903" cy="101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478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w/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062" y="230188"/>
            <a:ext cx="8633531" cy="311624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192839" y="4062456"/>
            <a:ext cx="2698750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014065" y="1203325"/>
            <a:ext cx="0" cy="2986088"/>
          </a:xfrm>
          <a:prstGeom prst="line">
            <a:avLst/>
          </a:prstGeom>
          <a:ln w="3175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58061" y="604936"/>
            <a:ext cx="8633531" cy="1731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26" indent="0">
              <a:buNone/>
              <a:defRPr sz="1600" b="1"/>
            </a:lvl6pPr>
            <a:lvl7pPr marL="2742516" indent="0">
              <a:buNone/>
              <a:defRPr sz="1600" b="1"/>
            </a:lvl7pPr>
            <a:lvl8pPr marL="3199599" indent="0">
              <a:buNone/>
              <a:defRPr sz="1600" b="1"/>
            </a:lvl8pPr>
            <a:lvl9pPr marL="365668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58061" y="4062456"/>
            <a:ext cx="5574419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>
          <a:xfrm>
            <a:off x="258060" y="1202024"/>
            <a:ext cx="5574419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9"/>
          </p:nvPr>
        </p:nvSpPr>
        <p:spPr>
          <a:xfrm>
            <a:off x="6192838" y="1201739"/>
            <a:ext cx="2698750" cy="1358064"/>
          </a:xfrm>
        </p:spPr>
        <p:txBody>
          <a:bodyPr>
            <a:sp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948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58062" y="230188"/>
            <a:ext cx="8633531" cy="311624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2415" y="4062456"/>
            <a:ext cx="5580061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58061" y="604936"/>
            <a:ext cx="8633531" cy="1731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26" indent="0">
              <a:buNone/>
              <a:defRPr sz="1600" b="1"/>
            </a:lvl6pPr>
            <a:lvl7pPr marL="2742516" indent="0">
              <a:buNone/>
              <a:defRPr sz="1600" b="1"/>
            </a:lvl7pPr>
            <a:lvl8pPr marL="3199599" indent="0">
              <a:buNone/>
              <a:defRPr sz="1600" b="1"/>
            </a:lvl8pPr>
            <a:lvl9pPr marL="365668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3" y="1203329"/>
            <a:ext cx="5580062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803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58062" y="230188"/>
            <a:ext cx="8633531" cy="311624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58061" y="604936"/>
            <a:ext cx="8633531" cy="1731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26" indent="0">
              <a:buNone/>
              <a:defRPr sz="1600" b="1"/>
            </a:lvl6pPr>
            <a:lvl7pPr marL="2742516" indent="0">
              <a:buNone/>
              <a:defRPr sz="1600" b="1"/>
            </a:lvl7pPr>
            <a:lvl8pPr marL="3199599" indent="0">
              <a:buNone/>
              <a:defRPr sz="1600" b="1"/>
            </a:lvl8pPr>
            <a:lvl9pPr marL="365668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52419" y="2701110"/>
            <a:ext cx="5574419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258063" y="4544877"/>
            <a:ext cx="5574419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3"/>
          </p:nvPr>
        </p:nvSpPr>
        <p:spPr>
          <a:xfrm>
            <a:off x="258063" y="1213550"/>
            <a:ext cx="5574419" cy="1461939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4"/>
          </p:nvPr>
        </p:nvSpPr>
        <p:spPr>
          <a:xfrm>
            <a:off x="252412" y="3037589"/>
            <a:ext cx="5580064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04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8062" y="230188"/>
            <a:ext cx="8633531" cy="311624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91075" y="4062456"/>
            <a:ext cx="4100514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2414" y="4062456"/>
            <a:ext cx="4178298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258061" y="604936"/>
            <a:ext cx="8633531" cy="1731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26" indent="0">
              <a:buNone/>
              <a:defRPr sz="1600" b="1"/>
            </a:lvl6pPr>
            <a:lvl7pPr marL="2742516" indent="0">
              <a:buNone/>
              <a:defRPr sz="1600" b="1"/>
            </a:lvl7pPr>
            <a:lvl8pPr marL="3199599" indent="0">
              <a:buNone/>
              <a:defRPr sz="1600" b="1"/>
            </a:lvl8pPr>
            <a:lvl9pPr marL="365668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2"/>
          </p:nvPr>
        </p:nvSpPr>
        <p:spPr>
          <a:xfrm>
            <a:off x="258057" y="1209299"/>
            <a:ext cx="4172656" cy="1461939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4791075" y="1209299"/>
            <a:ext cx="4100514" cy="1461939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868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58062" y="230188"/>
            <a:ext cx="8633531" cy="311624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91075" y="4062456"/>
            <a:ext cx="4100514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2419" y="4062456"/>
            <a:ext cx="4178299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258061" y="604936"/>
            <a:ext cx="8633531" cy="1731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26" indent="0">
              <a:buNone/>
              <a:defRPr sz="1600" b="1"/>
            </a:lvl6pPr>
            <a:lvl7pPr marL="2742516" indent="0">
              <a:buNone/>
              <a:defRPr sz="1600" b="1"/>
            </a:lvl7pPr>
            <a:lvl8pPr marL="3199599" indent="0">
              <a:buNone/>
              <a:defRPr sz="1600" b="1"/>
            </a:lvl8pPr>
            <a:lvl9pPr marL="365668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613516" y="1203325"/>
            <a:ext cx="0" cy="2986088"/>
          </a:xfrm>
          <a:prstGeom prst="line">
            <a:avLst/>
          </a:prstGeom>
          <a:ln w="3175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sz="quarter" idx="20"/>
          </p:nvPr>
        </p:nvSpPr>
        <p:spPr>
          <a:xfrm>
            <a:off x="252418" y="1203329"/>
            <a:ext cx="4178299" cy="1461939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1"/>
          </p:nvPr>
        </p:nvSpPr>
        <p:spPr>
          <a:xfrm>
            <a:off x="4791075" y="1203329"/>
            <a:ext cx="4100511" cy="1461939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253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258061" y="2694637"/>
            <a:ext cx="8633531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58062" y="230188"/>
            <a:ext cx="8633531" cy="311624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58061" y="604936"/>
            <a:ext cx="8633531" cy="1731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26" indent="0">
              <a:buNone/>
              <a:defRPr sz="1600" b="1"/>
            </a:lvl6pPr>
            <a:lvl7pPr marL="2742516" indent="0">
              <a:buNone/>
              <a:defRPr sz="1600" b="1"/>
            </a:lvl7pPr>
            <a:lvl8pPr marL="3199599" indent="0">
              <a:buNone/>
              <a:defRPr sz="1600" b="1"/>
            </a:lvl8pPr>
            <a:lvl9pPr marL="365668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91075" y="4409298"/>
            <a:ext cx="4100514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58055" y="4409298"/>
            <a:ext cx="4094871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4"/>
          </p:nvPr>
        </p:nvSpPr>
        <p:spPr>
          <a:xfrm>
            <a:off x="246633" y="1198259"/>
            <a:ext cx="8644953" cy="1461939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5"/>
          </p:nvPr>
        </p:nvSpPr>
        <p:spPr>
          <a:xfrm>
            <a:off x="258055" y="2907434"/>
            <a:ext cx="4094871" cy="1457325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26"/>
          </p:nvPr>
        </p:nvSpPr>
        <p:spPr>
          <a:xfrm>
            <a:off x="4791075" y="2907434"/>
            <a:ext cx="4100514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434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8061" y="604936"/>
            <a:ext cx="8633531" cy="1731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26" indent="0">
              <a:buNone/>
              <a:defRPr sz="1600" b="1"/>
            </a:lvl6pPr>
            <a:lvl7pPr marL="2742516" indent="0">
              <a:buNone/>
              <a:defRPr sz="1600" b="1"/>
            </a:lvl7pPr>
            <a:lvl8pPr marL="3199599" indent="0">
              <a:buNone/>
              <a:defRPr sz="1600" b="1"/>
            </a:lvl8pPr>
            <a:lvl9pPr marL="365668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2419" y="4062456"/>
            <a:ext cx="2678893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58062" y="230188"/>
            <a:ext cx="8633531" cy="311624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192844" y="4062456"/>
            <a:ext cx="2678893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3232560" y="4062456"/>
            <a:ext cx="2678893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32"/>
          </p:nvPr>
        </p:nvSpPr>
        <p:spPr>
          <a:xfrm>
            <a:off x="252414" y="1192754"/>
            <a:ext cx="2698748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33"/>
          </p:nvPr>
        </p:nvSpPr>
        <p:spPr>
          <a:xfrm>
            <a:off x="3232560" y="1192754"/>
            <a:ext cx="2678893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34"/>
          </p:nvPr>
        </p:nvSpPr>
        <p:spPr>
          <a:xfrm>
            <a:off x="6192844" y="1192754"/>
            <a:ext cx="2678893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2504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2419" y="4062456"/>
            <a:ext cx="2678893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58062" y="230188"/>
            <a:ext cx="8633531" cy="311624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192844" y="4062456"/>
            <a:ext cx="2678893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3232560" y="4062456"/>
            <a:ext cx="2678893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8061" y="604936"/>
            <a:ext cx="8633531" cy="1731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26" indent="0">
              <a:buNone/>
              <a:defRPr sz="1600" b="1"/>
            </a:lvl6pPr>
            <a:lvl7pPr marL="2742516" indent="0">
              <a:buNone/>
              <a:defRPr sz="1600" b="1"/>
            </a:lvl7pPr>
            <a:lvl8pPr marL="3199599" indent="0">
              <a:buNone/>
              <a:defRPr sz="1600" b="1"/>
            </a:lvl8pPr>
            <a:lvl9pPr marL="365668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085663" y="1203325"/>
            <a:ext cx="0" cy="2986088"/>
          </a:xfrm>
          <a:prstGeom prst="line">
            <a:avLst/>
          </a:prstGeom>
          <a:ln w="3175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6055035" y="1203325"/>
            <a:ext cx="0" cy="2986088"/>
          </a:xfrm>
          <a:prstGeom prst="line">
            <a:avLst/>
          </a:prstGeom>
          <a:ln w="3175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31"/>
          </p:nvPr>
        </p:nvSpPr>
        <p:spPr>
          <a:xfrm>
            <a:off x="258058" y="1203326"/>
            <a:ext cx="2673249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2"/>
          </p:nvPr>
        </p:nvSpPr>
        <p:spPr>
          <a:xfrm>
            <a:off x="3232560" y="1203326"/>
            <a:ext cx="2678893" cy="1461939"/>
          </a:xfr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33"/>
          </p:nvPr>
        </p:nvSpPr>
        <p:spPr>
          <a:xfrm>
            <a:off x="6192844" y="1203326"/>
            <a:ext cx="2678893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290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E8F93">
              <a:alpha val="20000"/>
            </a:srgbClr>
          </a:solidFill>
        </p:spPr>
        <p:txBody>
          <a:bodyPr lIns="91416" tIns="45708" rIns="91416" bIns="45708"/>
          <a:lstStyle>
            <a:lvl1pPr marL="0" indent="0">
              <a:buNone/>
              <a:defRPr sz="1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Drag Your Image Here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52414" y="1713559"/>
            <a:ext cx="8577821" cy="123110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QUOTE OR CALLOUT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4" y="2955454"/>
            <a:ext cx="8577820" cy="3116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</a:p>
        </p:txBody>
      </p:sp>
      <p:pic>
        <p:nvPicPr>
          <p:cNvPr id="9" name="Picture 8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7" y="4509591"/>
            <a:ext cx="1922297" cy="53000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6421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32"/>
          </p:nvPr>
        </p:nvSpPr>
        <p:spPr>
          <a:xfrm>
            <a:off x="252414" y="1203329"/>
            <a:ext cx="8639175" cy="1461939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3"/>
          </p:nvPr>
        </p:nvSpPr>
        <p:spPr>
          <a:xfrm>
            <a:off x="252418" y="2872040"/>
            <a:ext cx="2683481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34"/>
          </p:nvPr>
        </p:nvSpPr>
        <p:spPr>
          <a:xfrm>
            <a:off x="3232559" y="2872040"/>
            <a:ext cx="2678893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35"/>
          </p:nvPr>
        </p:nvSpPr>
        <p:spPr>
          <a:xfrm>
            <a:off x="6192843" y="2872040"/>
            <a:ext cx="2678893" cy="1461939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258061" y="2692225"/>
            <a:ext cx="8633531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58062" y="230188"/>
            <a:ext cx="8633531" cy="311624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58061" y="604936"/>
            <a:ext cx="8633531" cy="1731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26" indent="0">
              <a:buNone/>
              <a:defRPr sz="1600" b="1"/>
            </a:lvl6pPr>
            <a:lvl7pPr marL="2742516" indent="0">
              <a:buNone/>
              <a:defRPr sz="1600" b="1"/>
            </a:lvl7pPr>
            <a:lvl8pPr marL="3199599" indent="0">
              <a:buNone/>
              <a:defRPr sz="1600" b="1"/>
            </a:lvl8pPr>
            <a:lvl9pPr marL="365668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2419" y="4372416"/>
            <a:ext cx="2683481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192844" y="4372416"/>
            <a:ext cx="2678893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3232560" y="4372416"/>
            <a:ext cx="2678893" cy="12695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 smtClean="0"/>
              <a:t>Optional caption goes here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178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0164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6129" y="198835"/>
            <a:ext cx="8229600" cy="82272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noProof="0" dirty="0" smtClean="0"/>
              <a:t>Headline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129" y="1132291"/>
            <a:ext cx="8229600" cy="3487165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Char char="&gt;"/>
              <a:defRPr/>
            </a:lvl1pPr>
            <a:lvl5pPr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636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w/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4613273" y="0"/>
            <a:ext cx="4530727" cy="5143499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txBody>
          <a:bodyPr vert="horz" lIns="252000" tIns="252000" rIns="252000" bIns="252000"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42913" indent="-265113">
              <a:buFont typeface="Arial"/>
              <a:buChar char="•"/>
              <a:defRPr sz="1800">
                <a:solidFill>
                  <a:schemeClr val="accent1"/>
                </a:solidFill>
              </a:defRPr>
            </a:lvl2pPr>
            <a:lvl3pPr marL="708025" indent="-228600">
              <a:buFont typeface="Lucida Grande"/>
              <a:buChar char="–"/>
              <a:defRPr sz="1600">
                <a:solidFill>
                  <a:schemeClr val="accent1"/>
                </a:solidFill>
              </a:defRPr>
            </a:lvl3pPr>
            <a:lvl4pPr marL="976313" indent="-228600">
              <a:buFont typeface="Lucida Grande"/>
              <a:buChar char="–"/>
              <a:defRPr sz="1400">
                <a:solidFill>
                  <a:schemeClr val="accent1"/>
                </a:solidFill>
              </a:defRPr>
            </a:lvl4pPr>
            <a:lvl5pPr marL="1258888" indent="-231775" defTabSz="314325">
              <a:buFont typeface="Lucida Grande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Insert Your Content Here</a:t>
            </a:r>
            <a:endParaRPr lang="en-US" dirty="0"/>
          </a:p>
        </p:txBody>
      </p:sp>
      <p:sp>
        <p:nvSpPr>
          <p:cNvPr id="3" name="Content Placeholder 12"/>
          <p:cNvSpPr>
            <a:spLocks noGrp="1"/>
          </p:cNvSpPr>
          <p:nvPr>
            <p:ph sz="quarter" idx="11"/>
          </p:nvPr>
        </p:nvSpPr>
        <p:spPr>
          <a:xfrm>
            <a:off x="252413" y="982952"/>
            <a:ext cx="3749962" cy="1452705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>
            <a:lvl1pPr marL="236538" indent="-236538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 marL="457200" indent="-220663"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</a:defRPr>
            </a:lvl2pPr>
            <a:lvl3pPr marL="630238" indent="-173038"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3pPr>
            <a:lvl4pPr marL="803275" indent="-173038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</a:defRPr>
            </a:lvl4pPr>
            <a:lvl5pPr marL="977900" indent="-174625" defTabSz="314325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52413" y="348333"/>
            <a:ext cx="3749962" cy="36933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24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54991" y="2385218"/>
            <a:ext cx="5143498" cy="3730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240208" y="0"/>
            <a:ext cx="746127" cy="51435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780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4381500"/>
          </a:xfrm>
          <a:prstGeom prst="rect">
            <a:avLst/>
          </a:prstGeom>
          <a:solidFill>
            <a:srgbClr val="8E8F93">
              <a:alpha val="20000"/>
            </a:srgbClr>
          </a:solidFill>
        </p:spPr>
        <p:txBody>
          <a:bodyPr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Drag Your Image Here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52414" y="1971244"/>
            <a:ext cx="8673872" cy="5539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l">
              <a:buFont typeface="Arial"/>
              <a:buNone/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4" y="2566267"/>
            <a:ext cx="8673872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buNone/>
              <a:defRPr sz="20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 flipV="1">
            <a:off x="0" y="3711677"/>
            <a:ext cx="9144000" cy="675319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2414" y="3954254"/>
            <a:ext cx="4360862" cy="184666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Presented by: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4386996"/>
            <a:ext cx="9144000" cy="10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5531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4F515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Confidential Property of Schneider Electric |</a:t>
            </a:r>
            <a:endParaRPr lang="en-US" dirty="0"/>
          </a:p>
        </p:txBody>
      </p:sp>
      <p:pic>
        <p:nvPicPr>
          <p:cNvPr id="15" name="Picture 14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494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2908710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lIns="252000" tIns="0" rIns="0" bIns="252000" anchor="b" anchorCtr="0"/>
          <a:lstStyle>
            <a:lvl1pPr algn="l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900386"/>
            <a:ext cx="9144000" cy="373063"/>
          </a:xfrm>
          <a:prstGeom prst="rect">
            <a:avLst/>
          </a:prstGeom>
          <a:solidFill>
            <a:schemeClr val="tx2"/>
          </a:solidFill>
        </p:spPr>
        <p:txBody>
          <a:bodyPr lIns="252000" tIns="0" rIns="0" bIns="0" anchor="ctr" anchorCtr="0"/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Optional Subtitle</a:t>
            </a:r>
            <a:endParaRPr lang="en-US" dirty="0"/>
          </a:p>
        </p:txBody>
      </p:sp>
      <p:pic>
        <p:nvPicPr>
          <p:cNvPr id="11" name="Picture 10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74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/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E8F93">
              <a:alpha val="20000"/>
            </a:srgbClr>
          </a:solidFill>
        </p:spPr>
        <p:txBody>
          <a:bodyPr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Drag Your Image Here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2041071"/>
            <a:ext cx="9144000" cy="867640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lIns="252000" tIns="0" rIns="0" bIns="0" anchor="ctr" anchorCtr="0"/>
          <a:lstStyle>
            <a:lvl1pPr algn="l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900386"/>
            <a:ext cx="9144000" cy="373063"/>
          </a:xfrm>
          <a:prstGeom prst="rect">
            <a:avLst/>
          </a:prstGeom>
          <a:solidFill>
            <a:schemeClr val="tx2"/>
          </a:solidFill>
        </p:spPr>
        <p:txBody>
          <a:bodyPr lIns="252000" tIns="0" rIns="0" bIns="0" anchor="ctr" anchorCtr="0"/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Optional Subtitle</a:t>
            </a:r>
            <a:endParaRPr lang="en-US" dirty="0"/>
          </a:p>
        </p:txBody>
      </p:sp>
      <p:pic>
        <p:nvPicPr>
          <p:cNvPr id="13" name="Picture 12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0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/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1981308"/>
          </a:xfrm>
          <a:prstGeom prst="rect">
            <a:avLst/>
          </a:prstGeom>
          <a:solidFill>
            <a:srgbClr val="8E8F93">
              <a:alpha val="20000"/>
            </a:srgbClr>
          </a:solidFill>
        </p:spPr>
        <p:txBody>
          <a:bodyPr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Drag Your Image Here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1981308"/>
            <a:ext cx="9144000" cy="3162191"/>
          </a:xfrm>
          <a:prstGeom prst="rect">
            <a:avLst/>
          </a:prstGeom>
          <a:solidFill>
            <a:schemeClr val="tx2"/>
          </a:solidFill>
        </p:spPr>
        <p:txBody>
          <a:bodyPr lIns="252000" tIns="252000" rIns="252000" bIns="252000" anchor="t" anchorCtr="0"/>
          <a:lstStyle>
            <a:lvl1pPr algn="l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608245"/>
            <a:ext cx="9144000" cy="373063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lIns="252000" tIns="0" rIns="252000" bIns="0" anchor="ctr" anchorCtr="0"/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Optional Subtitle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5293" y="4601873"/>
            <a:ext cx="1800991" cy="446646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8371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/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4613273" y="-2"/>
            <a:ext cx="4530727" cy="5143499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txBody>
          <a:bodyPr vert="horz" lIns="252000" tIns="252000" rIns="252000" bIns="252000"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42913" indent="-265113">
              <a:buFont typeface="Arial"/>
              <a:buChar char="•"/>
              <a:defRPr sz="1800">
                <a:solidFill>
                  <a:schemeClr val="accent1"/>
                </a:solidFill>
              </a:defRPr>
            </a:lvl2pPr>
            <a:lvl3pPr marL="708025" indent="-228600">
              <a:buFont typeface="Lucida Grande"/>
              <a:buChar char="–"/>
              <a:defRPr sz="1600">
                <a:solidFill>
                  <a:schemeClr val="accent1"/>
                </a:solidFill>
              </a:defRPr>
            </a:lvl3pPr>
            <a:lvl4pPr marL="976313" indent="-228600">
              <a:buFont typeface="Lucida Grande"/>
              <a:buChar char="–"/>
              <a:defRPr sz="1400">
                <a:solidFill>
                  <a:schemeClr val="accent1"/>
                </a:solidFill>
              </a:defRPr>
            </a:lvl4pPr>
            <a:lvl5pPr marL="1258888" indent="-231775" defTabSz="314325">
              <a:buFont typeface="Lucida Grande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Insert Your Content Here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 rot="5400000">
            <a:off x="-286951" y="243272"/>
            <a:ext cx="5143500" cy="46569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Content Placeholder 12"/>
          <p:cNvSpPr>
            <a:spLocks noGrp="1"/>
          </p:cNvSpPr>
          <p:nvPr>
            <p:ph sz="quarter" idx="11"/>
          </p:nvPr>
        </p:nvSpPr>
        <p:spPr>
          <a:xfrm>
            <a:off x="-43677" y="-2"/>
            <a:ext cx="5030014" cy="5143502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vert="horz" lIns="252000" tIns="252000" rIns="252000" bIns="25200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42913" indent="-265113"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 marL="708025" indent="-228600">
              <a:buFont typeface="Lucida Grande"/>
              <a:buChar char="–"/>
              <a:defRPr sz="1800">
                <a:solidFill>
                  <a:schemeClr val="bg1"/>
                </a:solidFill>
              </a:defRPr>
            </a:lvl3pPr>
            <a:lvl4pPr marL="976313" indent="-228600">
              <a:buFont typeface="Lucida Grande"/>
              <a:buChar char="–"/>
              <a:defRPr sz="1600">
                <a:solidFill>
                  <a:schemeClr val="bg1"/>
                </a:solidFill>
              </a:defRPr>
            </a:lvl4pPr>
            <a:lvl5pPr marL="1258888" indent="-231775" defTabSz="314325">
              <a:buFont typeface="Lucida Grande"/>
              <a:buChar char="–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pic>
        <p:nvPicPr>
          <p:cNvPr id="10" name="Picture 9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344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/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4613273" y="0"/>
            <a:ext cx="4530727" cy="5143499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txBody>
          <a:bodyPr vert="horz" lIns="252000" tIns="252000" rIns="252000" bIns="252000"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42913" indent="-265113">
              <a:buFont typeface="Arial"/>
              <a:buChar char="•"/>
              <a:defRPr sz="1800">
                <a:solidFill>
                  <a:schemeClr val="accent1"/>
                </a:solidFill>
              </a:defRPr>
            </a:lvl2pPr>
            <a:lvl3pPr marL="708025" indent="-228600">
              <a:buFont typeface="Lucida Grande"/>
              <a:buChar char="–"/>
              <a:defRPr sz="1600">
                <a:solidFill>
                  <a:schemeClr val="accent1"/>
                </a:solidFill>
              </a:defRPr>
            </a:lvl3pPr>
            <a:lvl4pPr marL="976313" indent="-228600">
              <a:buFont typeface="Lucida Grande"/>
              <a:buChar char="–"/>
              <a:defRPr sz="1400">
                <a:solidFill>
                  <a:schemeClr val="accent1"/>
                </a:solidFill>
              </a:defRPr>
            </a:lvl4pPr>
            <a:lvl5pPr marL="1258888" indent="-231775" defTabSz="314325">
              <a:buFont typeface="Lucida Grande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Insert Your Content Here</a:t>
            </a:r>
            <a:endParaRPr lang="en-US" dirty="0"/>
          </a:p>
        </p:txBody>
      </p:sp>
      <p:sp>
        <p:nvSpPr>
          <p:cNvPr id="3" name="Content Placeholder 12"/>
          <p:cNvSpPr>
            <a:spLocks noGrp="1"/>
          </p:cNvSpPr>
          <p:nvPr>
            <p:ph sz="quarter" idx="11"/>
          </p:nvPr>
        </p:nvSpPr>
        <p:spPr>
          <a:xfrm>
            <a:off x="252413" y="982952"/>
            <a:ext cx="3749962" cy="1452705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>
            <a:lvl1pPr marL="236538" indent="-236538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 marL="457200" indent="-220663"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</a:defRPr>
            </a:lvl2pPr>
            <a:lvl3pPr marL="630238" indent="-173038"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3pPr>
            <a:lvl4pPr marL="803275" indent="-173038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</a:defRPr>
            </a:lvl4pPr>
            <a:lvl5pPr marL="977900" indent="-174625" defTabSz="314325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52413" y="348333"/>
            <a:ext cx="3749962" cy="36933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24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54991" y="2385218"/>
            <a:ext cx="5143498" cy="3730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240208" y="0"/>
            <a:ext cx="746127" cy="51435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78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E8F93">
              <a:alpha val="20000"/>
            </a:srgbClr>
          </a:solidFill>
        </p:spPr>
        <p:txBody>
          <a:bodyPr lIns="91416" tIns="45708" rIns="91416" bIns="45708"/>
          <a:lstStyle>
            <a:lvl1pPr marL="0" indent="0">
              <a:buNone/>
              <a:defRPr sz="1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Drag Your Image Here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52414" y="1713559"/>
            <a:ext cx="8577821" cy="123110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QUOTE OR CALLOUT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4" y="2955454"/>
            <a:ext cx="8577820" cy="3116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</a:p>
        </p:txBody>
      </p:sp>
      <p:pic>
        <p:nvPicPr>
          <p:cNvPr id="9" name="Picture 8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7" y="4509591"/>
            <a:ext cx="1922297" cy="53000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4681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hite/SE Lif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58056" y="2175153"/>
            <a:ext cx="8633531" cy="36933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4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58056" y="2634497"/>
            <a:ext cx="8633531" cy="21544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Optional Subtitle</a:t>
            </a:r>
            <a:endParaRPr lang="en-US" dirty="0"/>
          </a:p>
        </p:txBody>
      </p:sp>
      <p:pic>
        <p:nvPicPr>
          <p:cNvPr id="9" name="Picture 8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8394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E8F93">
              <a:alpha val="20000"/>
            </a:srgbClr>
          </a:solidFill>
        </p:spPr>
        <p:txBody>
          <a:bodyPr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Drag Your Image Here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52413" y="1713559"/>
            <a:ext cx="8577821" cy="123110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QUOTE OR CALLOUT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4" y="2955454"/>
            <a:ext cx="857782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</a:p>
        </p:txBody>
      </p:sp>
      <p:pic>
        <p:nvPicPr>
          <p:cNvPr id="9" name="Picture 8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6421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E8F93">
              <a:alpha val="20000"/>
            </a:srgbClr>
          </a:solidFill>
        </p:spPr>
        <p:txBody>
          <a:bodyPr/>
          <a:lstStyle>
            <a:lvl1pPr marL="0" indent="0">
              <a:buNone/>
              <a:defRPr sz="10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Drag Your Image Here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52413" y="1713559"/>
            <a:ext cx="8577821" cy="123110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QUOTE OR CALLOUT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4" y="2955454"/>
            <a:ext cx="857782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</a:p>
        </p:txBody>
      </p:sp>
      <p:pic>
        <p:nvPicPr>
          <p:cNvPr id="9" name="Picture 8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681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52413" y="1713559"/>
            <a:ext cx="8577821" cy="123110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QUOTE OR CALLOUT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4" y="2955454"/>
            <a:ext cx="857782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</a:p>
        </p:txBody>
      </p:sp>
      <p:pic>
        <p:nvPicPr>
          <p:cNvPr id="10" name="Picture 9" descr="schneider_LIO_Life-Gree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921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on SE Life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52413" y="1713559"/>
            <a:ext cx="8577821" cy="123110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QUOTE OR CALLOUT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4" y="2955454"/>
            <a:ext cx="857782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</a:p>
        </p:txBody>
      </p:sp>
      <p:pic>
        <p:nvPicPr>
          <p:cNvPr id="8" name="Picture 7" descr="schneider_LIO_White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47" y="4521136"/>
            <a:ext cx="1907005" cy="506914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089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ave_175139600_LI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3620222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2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47" y="4521136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182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eave_463028807_LI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3620222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47" y="4521136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6867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620222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62180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674435" y="4851248"/>
            <a:ext cx="8351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en-US" sz="600" dirty="0" smtClean="0">
                <a:solidFill>
                  <a:srgbClr val="FFFFFF"/>
                </a:solidFill>
                <a:cs typeface="Arial"/>
              </a:rPr>
              <a:t>|</a:t>
            </a:r>
            <a:endParaRPr lang="en-US" sz="6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5531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pic>
        <p:nvPicPr>
          <p:cNvPr id="10" name="Picture 9" descr="Weave_486603441_LI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47" y="4521136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6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6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1834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eave_522513175_LI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3620222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47" y="4521136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6905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ve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eave_522794209_LI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3620222"/>
            <a:ext cx="9144000" cy="1523278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schneider_LIO_White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47" y="4521136"/>
            <a:ext cx="1907005" cy="50691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511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86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9" r:id="rId3"/>
    <p:sldLayoutId id="2147483687" r:id="rId4"/>
    <p:sldLayoutId id="2147483688" r:id="rId5"/>
    <p:sldLayoutId id="2147483689" r:id="rId6"/>
    <p:sldLayoutId id="2147483672" r:id="rId7"/>
    <p:sldLayoutId id="2147483670" r:id="rId8"/>
    <p:sldLayoutId id="2147483671" r:id="rId9"/>
    <p:sldLayoutId id="2147483686" r:id="rId10"/>
    <p:sldLayoutId id="2147483690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91" r:id="rId18"/>
  </p:sldLayoutIdLst>
  <p:hf hdr="0" dt="0"/>
  <p:txStyles>
    <p:titleStyle>
      <a:lvl1pPr algn="ctr" defTabSz="45708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1" indent="-342811" algn="l" defTabSz="45708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64" indent="-285678" algn="l" defTabSz="45708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2" indent="-228546" algn="l" defTabSz="45708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4" indent="-228546" algn="l" defTabSz="45708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4" indent="-228546" algn="l" defTabSz="45708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0" indent="-228546" algn="l" defTabSz="4570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6" indent="-228546" algn="l" defTabSz="4570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2" indent="-228546" algn="l" defTabSz="4570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8" indent="-228546" algn="l" defTabSz="4570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8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4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6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6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99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4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 defTabSz="457200"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86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8056" y="230188"/>
            <a:ext cx="8633531" cy="3693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9" descr="schneider_LIO_Life-Green_RGB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1" y="4509591"/>
            <a:ext cx="1922297" cy="530004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2413" y="1203326"/>
            <a:ext cx="8639175" cy="198515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 defTabSz="457200"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57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rgbClr val="36C746"/>
          </a:solidFill>
          <a:latin typeface="Arial"/>
          <a:ea typeface="+mj-ea"/>
          <a:cs typeface="Arial"/>
        </a:defRPr>
      </a:lvl1pPr>
    </p:titleStyle>
    <p:bodyStyle>
      <a:lvl1pPr marL="173038" indent="-157163" algn="l" defTabSz="457200" rtl="0" eaLnBrk="1" latinLnBrk="0" hangingPunct="1"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Arial"/>
          <a:ea typeface="+mn-ea"/>
          <a:cs typeface="Arial"/>
        </a:defRPr>
      </a:lvl1pPr>
      <a:lvl2pPr marL="361950" indent="-182563" algn="l" defTabSz="447675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/>
        <a:buChar char="•"/>
        <a:defRPr sz="1200" kern="1200">
          <a:solidFill>
            <a:schemeClr val="accent1"/>
          </a:solidFill>
          <a:latin typeface="Arial"/>
          <a:ea typeface="+mn-ea"/>
          <a:cs typeface="Arial"/>
        </a:defRPr>
      </a:lvl2pPr>
      <a:lvl3pPr marL="538163" indent="-179388" algn="l" defTabSz="457200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 panose="020B0604020202020204" pitchFamily="34" charset="0"/>
        <a:buChar char="–"/>
        <a:defRPr sz="1100" kern="1200">
          <a:solidFill>
            <a:schemeClr val="accent1"/>
          </a:solidFill>
          <a:latin typeface="Arial"/>
          <a:ea typeface="+mn-ea"/>
          <a:cs typeface="Arial"/>
        </a:defRPr>
      </a:lvl3pPr>
      <a:lvl4pPr marL="719138" indent="-179388" algn="l" defTabSz="457200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 panose="020B0604020202020204" pitchFamily="34" charset="0"/>
        <a:buChar char="–"/>
        <a:defRPr sz="1050" kern="1200">
          <a:solidFill>
            <a:schemeClr val="accent1"/>
          </a:solidFill>
          <a:latin typeface="Arial"/>
          <a:ea typeface="+mn-ea"/>
          <a:cs typeface="Arial"/>
        </a:defRPr>
      </a:lvl4pPr>
      <a:lvl5pPr marL="896938" indent="-185738" algn="l" defTabSz="457200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 panose="020B0604020202020204" pitchFamily="34" charset="0"/>
        <a:buChar char="–"/>
        <a:defRPr sz="1050" kern="1200">
          <a:solidFill>
            <a:schemeClr val="accent1"/>
          </a:solidFill>
          <a:latin typeface="Arial"/>
          <a:ea typeface="+mn-ea"/>
          <a:cs typeface="Arial"/>
        </a:defRPr>
      </a:lvl5pPr>
      <a:lvl6pPr marL="896112" indent="-182880" algn="l" defTabSz="457200" rtl="0" eaLnBrk="1" latinLnBrk="0" hangingPunct="1"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–"/>
        <a:defRPr sz="1050" kern="1200" baseline="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896112" indent="-182880" algn="l" defTabSz="457200" rtl="0" eaLnBrk="1" latinLnBrk="0" hangingPunct="1"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–"/>
        <a:defRPr sz="105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8062" y="230188"/>
            <a:ext cx="8633531" cy="3693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9" descr="schneider_LIO_Life-Green_RGB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7" y="4509591"/>
            <a:ext cx="1922297" cy="530004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2414" y="1203327"/>
            <a:ext cx="8639175" cy="207749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57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76" r:id="rId3"/>
    <p:sldLayoutId id="2147483653" r:id="rId4"/>
    <p:sldLayoutId id="2147483661" r:id="rId5"/>
    <p:sldLayoutId id="2147483677" r:id="rId6"/>
    <p:sldLayoutId id="2147483660" r:id="rId7"/>
    <p:sldLayoutId id="2147483662" r:id="rId8"/>
    <p:sldLayoutId id="2147483678" r:id="rId9"/>
    <p:sldLayoutId id="2147483658" r:id="rId10"/>
    <p:sldLayoutId id="2147483729" r:id="rId11"/>
  </p:sldLayoutIdLst>
  <p:hf hdr="0" dt="0"/>
  <p:txStyles>
    <p:titleStyle>
      <a:lvl1pPr algn="l" defTabSz="457086" rtl="0" eaLnBrk="1" latinLnBrk="0" hangingPunct="1">
        <a:spcBef>
          <a:spcPct val="0"/>
        </a:spcBef>
        <a:buNone/>
        <a:defRPr sz="2400" kern="1200">
          <a:solidFill>
            <a:srgbClr val="36C746"/>
          </a:solidFill>
          <a:latin typeface="Arial"/>
          <a:ea typeface="+mj-ea"/>
          <a:cs typeface="Arial"/>
        </a:defRPr>
      </a:lvl1pPr>
    </p:titleStyle>
    <p:bodyStyle>
      <a:lvl1pPr marL="172996" indent="-157126" algn="l" defTabSz="457086" rtl="0" eaLnBrk="1" latinLnBrk="0" hangingPunct="1"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Arial"/>
          <a:ea typeface="+mn-ea"/>
          <a:cs typeface="Arial"/>
        </a:defRPr>
      </a:lvl1pPr>
      <a:lvl2pPr marL="361860" indent="-182518" algn="l" defTabSz="447567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/>
        <a:buChar char="•"/>
        <a:defRPr sz="1200" kern="1200">
          <a:solidFill>
            <a:schemeClr val="accent1"/>
          </a:solidFill>
          <a:latin typeface="Arial"/>
          <a:ea typeface="+mn-ea"/>
          <a:cs typeface="Arial"/>
        </a:defRPr>
      </a:lvl2pPr>
      <a:lvl3pPr marL="538027" indent="-179342" algn="l" defTabSz="457086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 panose="020B0604020202020204" pitchFamily="34" charset="0"/>
        <a:buChar char="–"/>
        <a:defRPr sz="1100" kern="1200">
          <a:solidFill>
            <a:schemeClr val="accent1"/>
          </a:solidFill>
          <a:latin typeface="Arial"/>
          <a:ea typeface="+mn-ea"/>
          <a:cs typeface="Arial"/>
        </a:defRPr>
      </a:lvl3pPr>
      <a:lvl4pPr marL="718958" indent="-179342" algn="l" defTabSz="457086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 panose="020B0604020202020204" pitchFamily="34" charset="0"/>
        <a:buChar char="–"/>
        <a:defRPr sz="1100" kern="1200">
          <a:solidFill>
            <a:schemeClr val="accent1"/>
          </a:solidFill>
          <a:latin typeface="Arial"/>
          <a:ea typeface="+mn-ea"/>
          <a:cs typeface="Arial"/>
        </a:defRPr>
      </a:lvl4pPr>
      <a:lvl5pPr marL="896714" indent="-185693" algn="l" defTabSz="457086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 panose="020B0604020202020204" pitchFamily="34" charset="0"/>
        <a:buChar char="–"/>
        <a:defRPr sz="1100" kern="1200">
          <a:solidFill>
            <a:schemeClr val="accent1"/>
          </a:solidFill>
          <a:latin typeface="Arial"/>
          <a:ea typeface="+mn-ea"/>
          <a:cs typeface="Arial"/>
        </a:defRPr>
      </a:lvl5pPr>
      <a:lvl6pPr marL="895888" indent="-182835" algn="l" defTabSz="457086" rtl="0" eaLnBrk="1" latinLnBrk="0" hangingPunct="1"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–"/>
        <a:defRPr sz="1100" kern="1200" baseline="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895888" indent="-182835" algn="l" defTabSz="457086" rtl="0" eaLnBrk="1" latinLnBrk="0" hangingPunct="1"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–"/>
        <a:defRPr sz="11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428142" indent="-228546" algn="l" defTabSz="4570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8" indent="-228546" algn="l" defTabSz="4570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8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4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6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6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99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4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8065" y="230188"/>
            <a:ext cx="8633531" cy="3693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9" descr="schneider_LIO_Life-Green_RGB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10" y="4509591"/>
            <a:ext cx="1922297" cy="530004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2414" y="1203327"/>
            <a:ext cx="8639175" cy="207749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4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defTabSz="457029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3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457029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57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hdr="0" dt="0"/>
  <p:txStyles>
    <p:titleStyle>
      <a:lvl1pPr algn="l" defTabSz="457029" rtl="0" eaLnBrk="1" latinLnBrk="0" hangingPunct="1">
        <a:spcBef>
          <a:spcPct val="0"/>
        </a:spcBef>
        <a:buNone/>
        <a:defRPr sz="2400" kern="1200">
          <a:solidFill>
            <a:srgbClr val="36C746"/>
          </a:solidFill>
          <a:latin typeface="Arial"/>
          <a:ea typeface="+mj-ea"/>
          <a:cs typeface="Arial"/>
        </a:defRPr>
      </a:lvl1pPr>
    </p:titleStyle>
    <p:bodyStyle>
      <a:lvl1pPr marL="172975" indent="-157108" algn="l" defTabSz="457029" rtl="0" eaLnBrk="1" latinLnBrk="0" hangingPunct="1"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Arial"/>
          <a:ea typeface="+mn-ea"/>
          <a:cs typeface="Arial"/>
        </a:defRPr>
      </a:lvl1pPr>
      <a:lvl2pPr marL="361815" indent="-182496" algn="l" defTabSz="447513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/>
        <a:buChar char="•"/>
        <a:defRPr sz="1200" kern="1200">
          <a:solidFill>
            <a:schemeClr val="accent1"/>
          </a:solidFill>
          <a:latin typeface="Arial"/>
          <a:ea typeface="+mn-ea"/>
          <a:cs typeface="Arial"/>
        </a:defRPr>
      </a:lvl2pPr>
      <a:lvl3pPr marL="537960" indent="-179320" algn="l" defTabSz="457029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 panose="020B0604020202020204" pitchFamily="34" charset="0"/>
        <a:buChar char="–"/>
        <a:defRPr sz="1100" kern="1200">
          <a:solidFill>
            <a:schemeClr val="accent1"/>
          </a:solidFill>
          <a:latin typeface="Arial"/>
          <a:ea typeface="+mn-ea"/>
          <a:cs typeface="Arial"/>
        </a:defRPr>
      </a:lvl3pPr>
      <a:lvl4pPr marL="718868" indent="-179320" algn="l" defTabSz="457029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 panose="020B0604020202020204" pitchFamily="34" charset="0"/>
        <a:buChar char="–"/>
        <a:defRPr sz="1100" kern="1200">
          <a:solidFill>
            <a:schemeClr val="accent1"/>
          </a:solidFill>
          <a:latin typeface="Arial"/>
          <a:ea typeface="+mn-ea"/>
          <a:cs typeface="Arial"/>
        </a:defRPr>
      </a:lvl4pPr>
      <a:lvl5pPr marL="896601" indent="-185670" algn="l" defTabSz="457029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 panose="020B0604020202020204" pitchFamily="34" charset="0"/>
        <a:buChar char="–"/>
        <a:defRPr sz="1100" kern="1200">
          <a:solidFill>
            <a:schemeClr val="accent1"/>
          </a:solidFill>
          <a:latin typeface="Arial"/>
          <a:ea typeface="+mn-ea"/>
          <a:cs typeface="Arial"/>
        </a:defRPr>
      </a:lvl5pPr>
      <a:lvl6pPr marL="895775" indent="-182812" algn="l" defTabSz="457029" rtl="0" eaLnBrk="1" latinLnBrk="0" hangingPunct="1"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–"/>
        <a:defRPr sz="1100" kern="1200" baseline="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895775" indent="-182812" algn="l" defTabSz="457029" rtl="0" eaLnBrk="1" latinLnBrk="0" hangingPunct="1"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–"/>
        <a:defRPr sz="11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427713" indent="-228519" algn="l" defTabSz="4570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2" indent="-228519" algn="l" defTabSz="4570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9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8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7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4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8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4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98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6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4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defTabSz="457029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3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457029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86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dt="0"/>
  <p:txStyles>
    <p:titleStyle>
      <a:lvl1pPr algn="ctr" defTabSz="45702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45702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1" indent="-285642" algn="l" defTabSz="45702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8" indent="-228519" algn="l" defTabSz="45702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6" indent="-228519" algn="l" defTabSz="45702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6" indent="-228519" algn="l" defTabSz="45702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55" indent="-228519" algn="l" defTabSz="4570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84" indent="-228519" algn="l" defTabSz="4570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3" indent="-228519" algn="l" defTabSz="4570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2" indent="-228519" algn="l" defTabSz="4570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9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8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7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4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8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4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98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6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8065" y="230188"/>
            <a:ext cx="8633531" cy="3693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9" descr="schneider_LIO_Life-Green_RGB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10" y="4509591"/>
            <a:ext cx="1922297" cy="530004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2414" y="1203327"/>
            <a:ext cx="8639175" cy="207749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4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defTabSz="457029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3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457029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57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dt="0"/>
  <p:txStyles>
    <p:titleStyle>
      <a:lvl1pPr algn="l" defTabSz="457029" rtl="0" eaLnBrk="1" latinLnBrk="0" hangingPunct="1">
        <a:spcBef>
          <a:spcPct val="0"/>
        </a:spcBef>
        <a:buNone/>
        <a:defRPr sz="2400" kern="1200">
          <a:solidFill>
            <a:srgbClr val="36C746"/>
          </a:solidFill>
          <a:latin typeface="Arial"/>
          <a:ea typeface="+mj-ea"/>
          <a:cs typeface="Arial"/>
        </a:defRPr>
      </a:lvl1pPr>
    </p:titleStyle>
    <p:bodyStyle>
      <a:lvl1pPr marL="172975" indent="-157108" algn="l" defTabSz="457029" rtl="0" eaLnBrk="1" latinLnBrk="0" hangingPunct="1"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Arial"/>
          <a:ea typeface="+mn-ea"/>
          <a:cs typeface="Arial"/>
        </a:defRPr>
      </a:lvl1pPr>
      <a:lvl2pPr marL="361815" indent="-182496" algn="l" defTabSz="447513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/>
        <a:buChar char="•"/>
        <a:defRPr sz="1200" kern="1200">
          <a:solidFill>
            <a:schemeClr val="accent1"/>
          </a:solidFill>
          <a:latin typeface="Arial"/>
          <a:ea typeface="+mn-ea"/>
          <a:cs typeface="Arial"/>
        </a:defRPr>
      </a:lvl2pPr>
      <a:lvl3pPr marL="537960" indent="-179320" algn="l" defTabSz="457029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 panose="020B0604020202020204" pitchFamily="34" charset="0"/>
        <a:buChar char="–"/>
        <a:defRPr sz="1100" kern="1200">
          <a:solidFill>
            <a:schemeClr val="accent1"/>
          </a:solidFill>
          <a:latin typeface="Arial"/>
          <a:ea typeface="+mn-ea"/>
          <a:cs typeface="Arial"/>
        </a:defRPr>
      </a:lvl3pPr>
      <a:lvl4pPr marL="718868" indent="-179320" algn="l" defTabSz="457029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 panose="020B0604020202020204" pitchFamily="34" charset="0"/>
        <a:buChar char="–"/>
        <a:defRPr sz="1100" kern="1200">
          <a:solidFill>
            <a:schemeClr val="accent1"/>
          </a:solidFill>
          <a:latin typeface="Arial"/>
          <a:ea typeface="+mn-ea"/>
          <a:cs typeface="Arial"/>
        </a:defRPr>
      </a:lvl4pPr>
      <a:lvl5pPr marL="896601" indent="-185670" algn="l" defTabSz="457029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 panose="020B0604020202020204" pitchFamily="34" charset="0"/>
        <a:buChar char="–"/>
        <a:defRPr sz="1100" kern="1200">
          <a:solidFill>
            <a:schemeClr val="accent1"/>
          </a:solidFill>
          <a:latin typeface="Arial"/>
          <a:ea typeface="+mn-ea"/>
          <a:cs typeface="Arial"/>
        </a:defRPr>
      </a:lvl5pPr>
      <a:lvl6pPr marL="895775" indent="-182812" algn="l" defTabSz="457029" rtl="0" eaLnBrk="1" latinLnBrk="0" hangingPunct="1"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–"/>
        <a:defRPr sz="1100" kern="1200" baseline="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895775" indent="-182812" algn="l" defTabSz="457029" rtl="0" eaLnBrk="1" latinLnBrk="0" hangingPunct="1"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–"/>
        <a:defRPr sz="11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427713" indent="-228519" algn="l" defTabSz="4570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2" indent="-228519" algn="l" defTabSz="4570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9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8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7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4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8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4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98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6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8065" y="230188"/>
            <a:ext cx="8633531" cy="3693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9" descr="schneider_LIO_Life-Green_RGB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10" y="4509591"/>
            <a:ext cx="1922297" cy="530004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2414" y="1203327"/>
            <a:ext cx="8639175" cy="207749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4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defTabSz="457029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3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457029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57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62" r:id="rId2"/>
    <p:sldLayoutId id="2147483763" r:id="rId3"/>
  </p:sldLayoutIdLst>
  <p:hf hdr="0" dt="0"/>
  <p:txStyles>
    <p:titleStyle>
      <a:lvl1pPr algn="l" defTabSz="457029" rtl="0" eaLnBrk="1" latinLnBrk="0" hangingPunct="1">
        <a:spcBef>
          <a:spcPct val="0"/>
        </a:spcBef>
        <a:buNone/>
        <a:defRPr sz="2400" kern="1200">
          <a:solidFill>
            <a:srgbClr val="36C746"/>
          </a:solidFill>
          <a:latin typeface="Arial"/>
          <a:ea typeface="+mj-ea"/>
          <a:cs typeface="Arial"/>
        </a:defRPr>
      </a:lvl1pPr>
    </p:titleStyle>
    <p:bodyStyle>
      <a:lvl1pPr marL="172975" indent="-157108" algn="l" defTabSz="457029" rtl="0" eaLnBrk="1" latinLnBrk="0" hangingPunct="1"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Arial"/>
          <a:ea typeface="+mn-ea"/>
          <a:cs typeface="Arial"/>
        </a:defRPr>
      </a:lvl1pPr>
      <a:lvl2pPr marL="361815" indent="-182496" algn="l" defTabSz="447513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/>
        <a:buChar char="•"/>
        <a:defRPr sz="1200" kern="1200">
          <a:solidFill>
            <a:schemeClr val="accent1"/>
          </a:solidFill>
          <a:latin typeface="Arial"/>
          <a:ea typeface="+mn-ea"/>
          <a:cs typeface="Arial"/>
        </a:defRPr>
      </a:lvl2pPr>
      <a:lvl3pPr marL="537960" indent="-179320" algn="l" defTabSz="457029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 panose="020B0604020202020204" pitchFamily="34" charset="0"/>
        <a:buChar char="–"/>
        <a:defRPr sz="1100" kern="1200">
          <a:solidFill>
            <a:schemeClr val="accent1"/>
          </a:solidFill>
          <a:latin typeface="Arial"/>
          <a:ea typeface="+mn-ea"/>
          <a:cs typeface="Arial"/>
        </a:defRPr>
      </a:lvl3pPr>
      <a:lvl4pPr marL="718868" indent="-179320" algn="l" defTabSz="457029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 panose="020B0604020202020204" pitchFamily="34" charset="0"/>
        <a:buChar char="–"/>
        <a:defRPr sz="1100" kern="1200">
          <a:solidFill>
            <a:schemeClr val="accent1"/>
          </a:solidFill>
          <a:latin typeface="Arial"/>
          <a:ea typeface="+mn-ea"/>
          <a:cs typeface="Arial"/>
        </a:defRPr>
      </a:lvl4pPr>
      <a:lvl5pPr marL="896601" indent="-185670" algn="l" defTabSz="457029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 panose="020B0604020202020204" pitchFamily="34" charset="0"/>
        <a:buChar char="–"/>
        <a:defRPr sz="1100" kern="1200">
          <a:solidFill>
            <a:schemeClr val="accent1"/>
          </a:solidFill>
          <a:latin typeface="Arial"/>
          <a:ea typeface="+mn-ea"/>
          <a:cs typeface="Arial"/>
        </a:defRPr>
      </a:lvl5pPr>
      <a:lvl6pPr marL="895775" indent="-182812" algn="l" defTabSz="457029" rtl="0" eaLnBrk="1" latinLnBrk="0" hangingPunct="1"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–"/>
        <a:defRPr sz="1100" kern="1200" baseline="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895775" indent="-182812" algn="l" defTabSz="457029" rtl="0" eaLnBrk="1" latinLnBrk="0" hangingPunct="1"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–"/>
        <a:defRPr sz="11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427713" indent="-228519" algn="l" defTabSz="4570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2" indent="-228519" algn="l" defTabSz="4570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9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8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7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4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8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4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98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6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 defTabSz="457200"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86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 defTabSz="457200"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86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8062" y="230188"/>
            <a:ext cx="8633531" cy="3693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9" descr="schneider_LIO_Life-Green_RGB.pn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07" y="4509591"/>
            <a:ext cx="1922297" cy="530004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2414" y="1203327"/>
            <a:ext cx="8639175" cy="207749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2" y="4857161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‹#›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4" y="4857160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57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hf hdr="0" dt="0"/>
  <p:txStyles>
    <p:titleStyle>
      <a:lvl1pPr algn="l" defTabSz="457086" rtl="0" eaLnBrk="1" latinLnBrk="0" hangingPunct="1">
        <a:spcBef>
          <a:spcPct val="0"/>
        </a:spcBef>
        <a:buNone/>
        <a:defRPr sz="2400" kern="1200">
          <a:solidFill>
            <a:srgbClr val="36C746"/>
          </a:solidFill>
          <a:latin typeface="Arial"/>
          <a:ea typeface="+mj-ea"/>
          <a:cs typeface="Arial"/>
        </a:defRPr>
      </a:lvl1pPr>
    </p:titleStyle>
    <p:bodyStyle>
      <a:lvl1pPr marL="172996" indent="-157126" algn="l" defTabSz="457086" rtl="0" eaLnBrk="1" latinLnBrk="0" hangingPunct="1"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Arial"/>
          <a:ea typeface="+mn-ea"/>
          <a:cs typeface="Arial"/>
        </a:defRPr>
      </a:lvl1pPr>
      <a:lvl2pPr marL="361860" indent="-182518" algn="l" defTabSz="447567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/>
        <a:buChar char="•"/>
        <a:defRPr sz="1200" kern="1200">
          <a:solidFill>
            <a:schemeClr val="accent1"/>
          </a:solidFill>
          <a:latin typeface="Arial"/>
          <a:ea typeface="+mn-ea"/>
          <a:cs typeface="Arial"/>
        </a:defRPr>
      </a:lvl2pPr>
      <a:lvl3pPr marL="538027" indent="-179342" algn="l" defTabSz="457086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 panose="020B0604020202020204" pitchFamily="34" charset="0"/>
        <a:buChar char="–"/>
        <a:defRPr sz="1100" kern="1200">
          <a:solidFill>
            <a:schemeClr val="accent1"/>
          </a:solidFill>
          <a:latin typeface="Arial"/>
          <a:ea typeface="+mn-ea"/>
          <a:cs typeface="Arial"/>
        </a:defRPr>
      </a:lvl3pPr>
      <a:lvl4pPr marL="718958" indent="-179342" algn="l" defTabSz="457086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 panose="020B0604020202020204" pitchFamily="34" charset="0"/>
        <a:buChar char="–"/>
        <a:defRPr sz="1100" kern="1200">
          <a:solidFill>
            <a:schemeClr val="accent1"/>
          </a:solidFill>
          <a:latin typeface="Arial"/>
          <a:ea typeface="+mn-ea"/>
          <a:cs typeface="Arial"/>
        </a:defRPr>
      </a:lvl4pPr>
      <a:lvl5pPr marL="896714" indent="-185693" algn="l" defTabSz="457086" rtl="0" eaLnBrk="1" latinLnBrk="0" hangingPunct="1">
        <a:spcBef>
          <a:spcPts val="500"/>
        </a:spcBef>
        <a:spcAft>
          <a:spcPts val="500"/>
        </a:spcAft>
        <a:buClr>
          <a:srgbClr val="36C746"/>
        </a:buClr>
        <a:buFont typeface="Arial" panose="020B0604020202020204" pitchFamily="34" charset="0"/>
        <a:buChar char="–"/>
        <a:defRPr sz="1100" kern="1200">
          <a:solidFill>
            <a:schemeClr val="accent1"/>
          </a:solidFill>
          <a:latin typeface="Arial"/>
          <a:ea typeface="+mn-ea"/>
          <a:cs typeface="Arial"/>
        </a:defRPr>
      </a:lvl5pPr>
      <a:lvl6pPr marL="895888" indent="-182835" algn="l" defTabSz="457086" rtl="0" eaLnBrk="1" latinLnBrk="0" hangingPunct="1"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–"/>
        <a:defRPr sz="1100" kern="1200" baseline="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895888" indent="-182835" algn="l" defTabSz="457086" rtl="0" eaLnBrk="1" latinLnBrk="0" hangingPunct="1"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–"/>
        <a:defRPr sz="11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428142" indent="-228546" algn="l" defTabSz="4570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8" indent="-228546" algn="l" defTabSz="4570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8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4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6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6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99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4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60.em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png"/><Relationship Id="rId11" Type="http://schemas.openxmlformats.org/officeDocument/2006/relationships/image" Target="../media/image36.png"/><Relationship Id="rId5" Type="http://schemas.openxmlformats.org/officeDocument/2006/relationships/image" Target="../media/image62.gif"/><Relationship Id="rId10" Type="http://schemas.openxmlformats.org/officeDocument/2006/relationships/image" Target="../media/image35.png"/><Relationship Id="rId4" Type="http://schemas.openxmlformats.org/officeDocument/2006/relationships/image" Target="../media/image61.gif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60.emf"/><Relationship Id="rId7" Type="http://schemas.openxmlformats.org/officeDocument/2006/relationships/image" Target="../media/image6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2.gif"/><Relationship Id="rId11" Type="http://schemas.openxmlformats.org/officeDocument/2006/relationships/image" Target="../media/image36.png"/><Relationship Id="rId5" Type="http://schemas.openxmlformats.org/officeDocument/2006/relationships/image" Target="../media/image56.png"/><Relationship Id="rId10" Type="http://schemas.openxmlformats.org/officeDocument/2006/relationships/image" Target="../media/image35.png"/><Relationship Id="rId4" Type="http://schemas.openxmlformats.org/officeDocument/2006/relationships/image" Target="../media/image55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png"/><Relationship Id="rId7" Type="http://schemas.openxmlformats.org/officeDocument/2006/relationships/image" Target="../media/image69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26.jpeg"/><Relationship Id="rId9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27.jpeg"/><Relationship Id="rId7" Type="http://schemas.openxmlformats.org/officeDocument/2006/relationships/image" Target="../media/image6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6.png"/><Relationship Id="rId11" Type="http://schemas.openxmlformats.org/officeDocument/2006/relationships/image" Target="../media/image73.jpeg"/><Relationship Id="rId5" Type="http://schemas.openxmlformats.org/officeDocument/2006/relationships/image" Target="../media/image65.png"/><Relationship Id="rId10" Type="http://schemas.openxmlformats.org/officeDocument/2006/relationships/image" Target="../media/image70.jpeg"/><Relationship Id="rId4" Type="http://schemas.openxmlformats.org/officeDocument/2006/relationships/image" Target="../media/image28.jpeg"/><Relationship Id="rId9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9.jpeg"/><Relationship Id="rId5" Type="http://schemas.openxmlformats.org/officeDocument/2006/relationships/image" Target="../media/image6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5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ecobuilding.schneider-electric.com/search?documentUUID=c01bf2a4-de26-48eb-9afc-f2a8458fcfbd&amp;title=For%20Customers%20-%20SmartStruxure%20Solution%20Overview%20Updated%20for%20SBO%20v1.8.1%20Presentation" TargetMode="External"/><Relationship Id="rId1" Type="http://schemas.openxmlformats.org/officeDocument/2006/relationships/slideLayout" Target="../slideLayouts/slideLayout8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3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81.jpeg"/><Relationship Id="rId7" Type="http://schemas.openxmlformats.org/officeDocument/2006/relationships/image" Target="../media/image8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2.xml"/><Relationship Id="rId6" Type="http://schemas.openxmlformats.org/officeDocument/2006/relationships/hyperlink" Target="https://exchangecommunity.schneider-electric.com/community/bms/struxureware/adaptiapps" TargetMode="External"/><Relationship Id="rId11" Type="http://schemas.openxmlformats.org/officeDocument/2006/relationships/image" Target="../media/image36.png"/><Relationship Id="rId5" Type="http://schemas.openxmlformats.org/officeDocument/2006/relationships/hyperlink" Target="http://adaptiapps.schneider-electric.com/" TargetMode="External"/><Relationship Id="rId10" Type="http://schemas.openxmlformats.org/officeDocument/2006/relationships/image" Target="../media/image85.png"/><Relationship Id="rId4" Type="http://schemas.openxmlformats.org/officeDocument/2006/relationships/hyperlink" Target="https://ecobuilding.schneider-electric.com/search" TargetMode="External"/><Relationship Id="rId9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cobuilding.schneider-electric.com/smartstruxure-solution/technical-documentation" TargetMode="External"/><Relationship Id="rId2" Type="http://schemas.openxmlformats.org/officeDocument/2006/relationships/hyperlink" Target="http://help.sbo.schneider-electric.com/" TargetMode="Externa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itunes.apple.com/us/app/myexchange-schneider-electric/id911005711?mt=8" TargetMode="External"/><Relationship Id="rId2" Type="http://schemas.openxmlformats.org/officeDocument/2006/relationships/hyperlink" Target="https://ecobuilding.schneider-electric.com/register" TargetMode="Externa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hyperlink" Target="https://play.google.com/store/apps/details?id=com.showpad.myexchange&amp;hl=en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://tv.schneider-electric.com/site/schneiderTV/index.cfm?video=d2Y2JneDrLUPN6jEpZ8RhJSQnJeeUlse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hyperlink" Target="https://ecobuilding.schneider-electric.com/watch?videoID=5354b578-216e-44f4-9ada-293a5dc88b51" TargetMode="External"/><Relationship Id="rId2" Type="http://schemas.openxmlformats.org/officeDocument/2006/relationships/image" Target="../media/image22.jpe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businessPulse_AW\GettyImages-56516343_big.jpg"/>
          <p:cNvPicPr>
            <a:picLocks noChangeAspect="1" noChangeArrowheads="1"/>
          </p:cNvPicPr>
          <p:nvPr/>
        </p:nvPicPr>
        <p:blipFill>
          <a:blip r:embed="rId3" cstate="email"/>
          <a:srcRect t="23004" b="45198"/>
          <a:stretch>
            <a:fillRect/>
          </a:stretch>
        </p:blipFill>
        <p:spPr bwMode="auto">
          <a:xfrm>
            <a:off x="-2" y="1"/>
            <a:ext cx="9144000" cy="437195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-2" y="1540389"/>
            <a:ext cx="9144001" cy="2171290"/>
          </a:xfrm>
          <a:prstGeom prst="rect">
            <a:avLst/>
          </a:prstGeom>
          <a:gradFill>
            <a:gsLst>
              <a:gs pos="0">
                <a:schemeClr val="tx1"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52411" y="2738050"/>
            <a:ext cx="7529071" cy="553998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SmartX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Контроллер</a:t>
            </a:r>
            <a:r>
              <a:rPr lang="en-US" dirty="0" smtClean="0">
                <a:solidFill>
                  <a:schemeClr val="bg1"/>
                </a:solidFill>
              </a:rPr>
              <a:t> - AS-B &amp; AS-BL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52414" y="3308999"/>
            <a:ext cx="4360862" cy="219291"/>
          </a:xfrm>
        </p:spPr>
        <p:txBody>
          <a:bodyPr/>
          <a:lstStyle/>
          <a:p>
            <a:r>
              <a:rPr lang="ru-RU" sz="1400" dirty="0" smtClean="0">
                <a:solidFill>
                  <a:srgbClr val="FFFFFF"/>
                </a:solidFill>
              </a:rPr>
              <a:t>Обзор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0" y="3711683"/>
            <a:ext cx="9144000" cy="675319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lvl="8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2879" y="3698968"/>
            <a:ext cx="6862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Июнь</a:t>
            </a:r>
            <a:r>
              <a:rPr lang="en-US" sz="1400" dirty="0" smtClean="0">
                <a:solidFill>
                  <a:schemeClr val="bg1"/>
                </a:solidFill>
              </a:rPr>
              <a:t> 2016</a:t>
            </a:r>
          </a:p>
          <a:p>
            <a:pPr lvl="0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Информация о решении SmartStruxure для команд по продаже и интеграторов –  партнеров и сотрудников Schneider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Electric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966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1877" y="861854"/>
            <a:ext cx="601367" cy="60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SmartStruxure ... </a:t>
            </a:r>
            <a:r>
              <a:rPr lang="ru-RU" dirty="0" smtClean="0"/>
              <a:t>на пути к самому гибкому решению</a:t>
            </a:r>
            <a:r>
              <a:rPr lang="en-GB" dirty="0" smtClean="0"/>
              <a:t> BMS!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ru-RU" dirty="0" smtClean="0"/>
              <a:t>Позиционирование </a:t>
            </a:r>
            <a:r>
              <a:rPr lang="en-GB" dirty="0" err="1" smtClean="0"/>
              <a:t>SmartX</a:t>
            </a:r>
            <a:r>
              <a:rPr lang="en-GB" dirty="0" smtClean="0"/>
              <a:t> </a:t>
            </a:r>
            <a:r>
              <a:rPr lang="ru-RU" dirty="0" smtClean="0"/>
              <a:t>Контроллеров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20008702">
            <a:off x="2832040" y="1854153"/>
            <a:ext cx="3595705" cy="1506163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456418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95"/>
          <p:cNvGrpSpPr/>
          <p:nvPr/>
        </p:nvGrpSpPr>
        <p:grpSpPr>
          <a:xfrm>
            <a:off x="1695766" y="3671477"/>
            <a:ext cx="6664863" cy="1033570"/>
            <a:chOff x="2809959" y="4976278"/>
            <a:chExt cx="8884172" cy="1377972"/>
          </a:xfrm>
        </p:grpSpPr>
        <p:sp>
          <p:nvSpPr>
            <p:cNvPr id="11" name="Right Arrow 10"/>
            <p:cNvSpPr/>
            <p:nvPr/>
          </p:nvSpPr>
          <p:spPr>
            <a:xfrm>
              <a:off x="2809959" y="5576548"/>
              <a:ext cx="8503920" cy="365760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20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2" name="ZoneTexte 18"/>
            <p:cNvSpPr txBox="1"/>
            <p:nvPr/>
          </p:nvSpPr>
          <p:spPr>
            <a:xfrm>
              <a:off x="9633654" y="4976278"/>
              <a:ext cx="2060477" cy="615475"/>
            </a:xfrm>
            <a:prstGeom prst="rect">
              <a:avLst/>
            </a:prstGeom>
            <a:noFill/>
          </p:spPr>
          <p:txBody>
            <a:bodyPr wrap="square" lIns="91420" tIns="45711" rIns="91420" bIns="45711" rtlCol="0">
              <a:spAutoFit/>
            </a:bodyPr>
            <a:lstStyle/>
            <a:p>
              <a:pPr algn="ctr" defTabSz="684780"/>
              <a:r>
                <a:rPr lang="ru-RU" sz="1200" b="1" dirty="0" smtClean="0">
                  <a:solidFill>
                    <a:srgbClr val="00B0F0"/>
                  </a:solidFill>
                </a:rPr>
                <a:t>Сложность решения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sp>
          <p:nvSpPr>
            <p:cNvPr id="13" name="Rectangle à coins arrondis 5"/>
            <p:cNvSpPr/>
            <p:nvPr/>
          </p:nvSpPr>
          <p:spPr>
            <a:xfrm>
              <a:off x="2825186" y="5740749"/>
              <a:ext cx="2506865" cy="613501"/>
            </a:xfrm>
            <a:prstGeom prst="roundRect">
              <a:avLst>
                <a:gd name="adj" fmla="val 2177"/>
              </a:avLst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0" tIns="45711" rIns="91420" bIns="45711" rtlCol="0" anchor="ctr"/>
            <a:lstStyle/>
            <a:p>
              <a:pPr algn="ctr" defTabSz="684780"/>
              <a:r>
                <a:rPr lang="ru-RU" sz="900" b="1" i="1" dirty="0" smtClean="0">
                  <a:solidFill>
                    <a:srgbClr val="626469"/>
                  </a:solidFill>
                </a:rPr>
                <a:t>Простые функции управления</a:t>
              </a:r>
              <a:endParaRPr lang="en-US" sz="900" b="1" i="1" dirty="0">
                <a:solidFill>
                  <a:srgbClr val="626469"/>
                </a:solidFill>
              </a:endParaRPr>
            </a:p>
          </p:txBody>
        </p:sp>
        <p:sp>
          <p:nvSpPr>
            <p:cNvPr id="14" name="Rectangle à coins arrondis 5"/>
            <p:cNvSpPr/>
            <p:nvPr/>
          </p:nvSpPr>
          <p:spPr>
            <a:xfrm>
              <a:off x="9313682" y="5740667"/>
              <a:ext cx="2000197" cy="613495"/>
            </a:xfrm>
            <a:prstGeom prst="roundRect">
              <a:avLst>
                <a:gd name="adj" fmla="val 2177"/>
              </a:avLst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0" tIns="45711" rIns="91420" bIns="45711" rtlCol="0" anchor="ctr"/>
            <a:lstStyle/>
            <a:p>
              <a:pPr algn="ctr" defTabSz="684780"/>
              <a:r>
                <a:rPr lang="ru-RU" sz="900" b="1" i="1" dirty="0" smtClean="0">
                  <a:solidFill>
                    <a:srgbClr val="626469"/>
                  </a:solidFill>
                </a:rPr>
                <a:t>Глобальная система управления зданием</a:t>
              </a:r>
              <a:endParaRPr lang="en-US" sz="900" b="1" i="1" dirty="0">
                <a:solidFill>
                  <a:srgbClr val="626469"/>
                </a:solidFill>
              </a:endParaRPr>
            </a:p>
          </p:txBody>
        </p:sp>
        <p:sp>
          <p:nvSpPr>
            <p:cNvPr id="15" name="Rectangle à coins arrondis 5"/>
            <p:cNvSpPr/>
            <p:nvPr/>
          </p:nvSpPr>
          <p:spPr>
            <a:xfrm>
              <a:off x="6297556" y="5740709"/>
              <a:ext cx="2437017" cy="613501"/>
            </a:xfrm>
            <a:prstGeom prst="roundRect">
              <a:avLst>
                <a:gd name="adj" fmla="val 2177"/>
              </a:avLst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0" tIns="45711" rIns="91420" bIns="45711" rtlCol="0" anchor="ctr"/>
            <a:lstStyle/>
            <a:p>
              <a:pPr algn="ctr" defTabSz="684780"/>
              <a:r>
                <a:rPr lang="ru-RU" sz="900" b="1" i="1" dirty="0" smtClean="0">
                  <a:solidFill>
                    <a:srgbClr val="626469"/>
                  </a:solidFill>
                </a:rPr>
                <a:t>Стандартное решение управления</a:t>
              </a:r>
              <a:endParaRPr lang="en-US" sz="900" b="1" i="1" dirty="0">
                <a:solidFill>
                  <a:srgbClr val="626469"/>
                </a:solidFill>
              </a:endParaRPr>
            </a:p>
          </p:txBody>
        </p:sp>
      </p:grpSp>
      <p:sp>
        <p:nvSpPr>
          <p:cNvPr id="16" name="Right Arrow 15"/>
          <p:cNvSpPr/>
          <p:nvPr/>
        </p:nvSpPr>
        <p:spPr>
          <a:xfrm rot="16200000">
            <a:off x="70901" y="2475704"/>
            <a:ext cx="3385363" cy="274391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 defTabSz="685720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7" name="ZoneTexte 18"/>
          <p:cNvSpPr txBox="1"/>
          <p:nvPr/>
        </p:nvSpPr>
        <p:spPr>
          <a:xfrm>
            <a:off x="252414" y="861854"/>
            <a:ext cx="1361522" cy="253893"/>
          </a:xfrm>
          <a:prstGeom prst="rect">
            <a:avLst/>
          </a:prstGeom>
          <a:noFill/>
        </p:spPr>
        <p:txBody>
          <a:bodyPr wrap="square" lIns="68556" tIns="34279" rIns="68556" bIns="34279" rtlCol="0">
            <a:spAutoFit/>
          </a:bodyPr>
          <a:lstStyle/>
          <a:p>
            <a:pPr algn="ctr" defTabSz="684780"/>
            <a:r>
              <a:rPr lang="ru-RU" sz="1200" b="1" dirty="0" smtClean="0">
                <a:solidFill>
                  <a:srgbClr val="00B0F0"/>
                </a:solidFill>
              </a:rPr>
              <a:t>Размер объекта</a:t>
            </a:r>
            <a:endParaRPr lang="en-US" sz="1200" b="1" dirty="0" smtClean="0">
              <a:solidFill>
                <a:srgbClr val="00B0F0"/>
              </a:solidFill>
            </a:endParaRPr>
          </a:p>
        </p:txBody>
      </p:sp>
      <p:sp>
        <p:nvSpPr>
          <p:cNvPr id="18" name="Rectangle à coins arrondis 38"/>
          <p:cNvSpPr/>
          <p:nvPr/>
        </p:nvSpPr>
        <p:spPr>
          <a:xfrm>
            <a:off x="463066" y="3529075"/>
            <a:ext cx="960370" cy="445703"/>
          </a:xfrm>
          <a:prstGeom prst="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79" rIns="68556" bIns="34279" rtlCol="0" anchor="ctr"/>
          <a:lstStyle/>
          <a:p>
            <a:pPr algn="ctr" defTabSz="684780"/>
            <a:r>
              <a:rPr lang="ru-RU" sz="900" b="1" i="1" dirty="0" smtClean="0">
                <a:solidFill>
                  <a:srgbClr val="626469"/>
                </a:solidFill>
              </a:rPr>
              <a:t>Небольшие системы</a:t>
            </a:r>
            <a:endParaRPr lang="en-US" sz="900" b="1" i="1" dirty="0" smtClean="0">
              <a:solidFill>
                <a:srgbClr val="626469"/>
              </a:solidFill>
            </a:endParaRPr>
          </a:p>
        </p:txBody>
      </p:sp>
      <p:sp>
        <p:nvSpPr>
          <p:cNvPr id="19" name="Rectangle à coins arrondis 38"/>
          <p:cNvSpPr/>
          <p:nvPr/>
        </p:nvSpPr>
        <p:spPr>
          <a:xfrm>
            <a:off x="463066" y="2356537"/>
            <a:ext cx="960370" cy="445703"/>
          </a:xfrm>
          <a:prstGeom prst="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79" rIns="68556" bIns="34279" rtlCol="0" anchor="ctr"/>
          <a:lstStyle/>
          <a:p>
            <a:pPr algn="ctr" defTabSz="684780"/>
            <a:r>
              <a:rPr lang="ru-RU" sz="900" b="1" i="1" dirty="0" smtClean="0">
                <a:solidFill>
                  <a:srgbClr val="626469"/>
                </a:solidFill>
              </a:rPr>
              <a:t>Средние здания</a:t>
            </a:r>
            <a:endParaRPr lang="en-US" sz="900" b="1" i="1" dirty="0" smtClean="0">
              <a:solidFill>
                <a:srgbClr val="626469"/>
              </a:solidFill>
            </a:endParaRPr>
          </a:p>
        </p:txBody>
      </p:sp>
      <p:sp>
        <p:nvSpPr>
          <p:cNvPr id="20" name="Rectangle à coins arrondis 38"/>
          <p:cNvSpPr/>
          <p:nvPr/>
        </p:nvSpPr>
        <p:spPr>
          <a:xfrm>
            <a:off x="463066" y="1183056"/>
            <a:ext cx="960370" cy="445703"/>
          </a:xfrm>
          <a:prstGeom prst="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79" rIns="68556" bIns="34279" rtlCol="0" anchor="ctr"/>
          <a:lstStyle/>
          <a:p>
            <a:pPr algn="ctr" defTabSz="684780"/>
            <a:r>
              <a:rPr lang="ru-RU" sz="900" b="1" i="1" dirty="0" smtClean="0">
                <a:solidFill>
                  <a:srgbClr val="626469"/>
                </a:solidFill>
              </a:rPr>
              <a:t>Большие здания</a:t>
            </a:r>
            <a:endParaRPr lang="en-US" sz="900" b="1" i="1" dirty="0" smtClean="0">
              <a:solidFill>
                <a:srgbClr val="626469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50002" y="4101651"/>
            <a:ext cx="473509" cy="192352"/>
          </a:xfrm>
          <a:prstGeom prst="rect">
            <a:avLst/>
          </a:prstGeom>
        </p:spPr>
        <p:txBody>
          <a:bodyPr wrap="none" lIns="68571" tIns="34286" rIns="68571" bIns="34286">
            <a:spAutoFit/>
          </a:bodyPr>
          <a:lstStyle/>
          <a:p>
            <a:pPr defTabSz="685720"/>
            <a:r>
              <a:rPr lang="en-US" sz="800" dirty="0" smtClean="0">
                <a:solidFill>
                  <a:srgbClr val="626469"/>
                </a:solidFill>
              </a:rPr>
              <a:t>250 </a:t>
            </a:r>
            <a:r>
              <a:rPr lang="ru-RU" sz="800" dirty="0" smtClean="0">
                <a:solidFill>
                  <a:srgbClr val="626469"/>
                </a:solidFill>
              </a:rPr>
              <a:t>м</a:t>
            </a:r>
            <a:r>
              <a:rPr lang="en-US" sz="800" dirty="0" smtClean="0">
                <a:solidFill>
                  <a:srgbClr val="626469"/>
                </a:solidFill>
              </a:rPr>
              <a:t>² </a:t>
            </a:r>
          </a:p>
        </p:txBody>
      </p:sp>
      <p:sp>
        <p:nvSpPr>
          <p:cNvPr id="22" name="ZoneTexte 7"/>
          <p:cNvSpPr txBox="1"/>
          <p:nvPr/>
        </p:nvSpPr>
        <p:spPr>
          <a:xfrm>
            <a:off x="438812" y="3869762"/>
            <a:ext cx="1008882" cy="192338"/>
          </a:xfrm>
          <a:prstGeom prst="rect">
            <a:avLst/>
          </a:prstGeom>
          <a:noFill/>
        </p:spPr>
        <p:txBody>
          <a:bodyPr wrap="none" lIns="68556" tIns="34279" rIns="68556" bIns="34279" rtlCol="0">
            <a:spAutoFit/>
          </a:bodyPr>
          <a:lstStyle/>
          <a:p>
            <a:pPr algn="ctr" defTabSz="684780"/>
            <a:r>
              <a:rPr lang="ru-RU" sz="800" i="1" dirty="0" smtClean="0">
                <a:solidFill>
                  <a:srgbClr val="626469"/>
                </a:solidFill>
              </a:rPr>
              <a:t>Например, школы</a:t>
            </a:r>
            <a:endParaRPr lang="en-US" sz="800" i="1" dirty="0">
              <a:solidFill>
                <a:srgbClr val="626469"/>
              </a:solidFill>
            </a:endParaRPr>
          </a:p>
        </p:txBody>
      </p:sp>
      <p:sp>
        <p:nvSpPr>
          <p:cNvPr id="23" name="ZoneTexte 7"/>
          <p:cNvSpPr txBox="1"/>
          <p:nvPr/>
        </p:nvSpPr>
        <p:spPr>
          <a:xfrm>
            <a:off x="171919" y="2717137"/>
            <a:ext cx="1542682" cy="315449"/>
          </a:xfrm>
          <a:prstGeom prst="rect">
            <a:avLst/>
          </a:prstGeom>
          <a:noFill/>
        </p:spPr>
        <p:txBody>
          <a:bodyPr wrap="none" lIns="68556" tIns="34279" rIns="68556" bIns="34279" rtlCol="0">
            <a:spAutoFit/>
          </a:bodyPr>
          <a:lstStyle/>
          <a:p>
            <a:pPr algn="ctr" defTabSz="684780"/>
            <a:r>
              <a:rPr lang="ru-RU" sz="800" i="1" dirty="0" smtClean="0">
                <a:solidFill>
                  <a:srgbClr val="626469"/>
                </a:solidFill>
              </a:rPr>
              <a:t>Например, офисные здания</a:t>
            </a:r>
            <a:r>
              <a:rPr lang="en-US" sz="800" i="1" dirty="0" smtClean="0">
                <a:solidFill>
                  <a:srgbClr val="626469"/>
                </a:solidFill>
              </a:rPr>
              <a:t>, </a:t>
            </a:r>
            <a:br>
              <a:rPr lang="en-US" sz="800" i="1" dirty="0" smtClean="0">
                <a:solidFill>
                  <a:srgbClr val="626469"/>
                </a:solidFill>
              </a:rPr>
            </a:br>
            <a:r>
              <a:rPr lang="ru-RU" sz="800" i="1" dirty="0" smtClean="0">
                <a:solidFill>
                  <a:srgbClr val="626469"/>
                </a:solidFill>
              </a:rPr>
              <a:t>гостиницы</a:t>
            </a:r>
            <a:endParaRPr lang="en-US" sz="800" i="1" dirty="0">
              <a:solidFill>
                <a:srgbClr val="626469"/>
              </a:solidFill>
            </a:endParaRPr>
          </a:p>
        </p:txBody>
      </p:sp>
      <p:sp>
        <p:nvSpPr>
          <p:cNvPr id="24" name="ZoneTexte 7"/>
          <p:cNvSpPr txBox="1"/>
          <p:nvPr/>
        </p:nvSpPr>
        <p:spPr>
          <a:xfrm>
            <a:off x="195162" y="1540028"/>
            <a:ext cx="1496195" cy="315449"/>
          </a:xfrm>
          <a:prstGeom prst="rect">
            <a:avLst/>
          </a:prstGeom>
          <a:noFill/>
        </p:spPr>
        <p:txBody>
          <a:bodyPr wrap="none" lIns="68556" tIns="34279" rIns="68556" bIns="34279" rtlCol="0">
            <a:spAutoFit/>
          </a:bodyPr>
          <a:lstStyle/>
          <a:p>
            <a:pPr algn="ctr" defTabSz="684780"/>
            <a:r>
              <a:rPr lang="ru-RU" sz="800" i="1" dirty="0" smtClean="0">
                <a:solidFill>
                  <a:srgbClr val="626469"/>
                </a:solidFill>
              </a:rPr>
              <a:t>Например, </a:t>
            </a:r>
            <a:r>
              <a:rPr lang="ru-RU" sz="800" i="1" dirty="0" err="1" smtClean="0">
                <a:solidFill>
                  <a:srgbClr val="626469"/>
                </a:solidFill>
              </a:rPr>
              <a:t>бизнес-центры</a:t>
            </a:r>
            <a:r>
              <a:rPr lang="en-US" sz="800" i="1" dirty="0" smtClean="0">
                <a:solidFill>
                  <a:srgbClr val="626469"/>
                </a:solidFill>
              </a:rPr>
              <a:t>, </a:t>
            </a:r>
            <a:br>
              <a:rPr lang="en-US" sz="800" i="1" dirty="0" smtClean="0">
                <a:solidFill>
                  <a:srgbClr val="626469"/>
                </a:solidFill>
              </a:rPr>
            </a:br>
            <a:r>
              <a:rPr lang="ru-RU" sz="800" i="1" dirty="0" smtClean="0">
                <a:solidFill>
                  <a:srgbClr val="626469"/>
                </a:solidFill>
              </a:rPr>
              <a:t>торговые центры</a:t>
            </a:r>
            <a:endParaRPr lang="en-US" sz="800" i="1" dirty="0">
              <a:solidFill>
                <a:srgbClr val="626469"/>
              </a:solidFill>
            </a:endParaRPr>
          </a:p>
        </p:txBody>
      </p:sp>
      <p:pic>
        <p:nvPicPr>
          <p:cNvPr id="25" name="Picture 2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007010" y="833453"/>
            <a:ext cx="381184" cy="435525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7173961" y="1706863"/>
            <a:ext cx="1882998" cy="500129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defTabSz="685720"/>
            <a:r>
              <a:rPr lang="en-US" sz="1400" dirty="0" smtClean="0">
                <a:solidFill>
                  <a:srgbClr val="626469"/>
                </a:solidFill>
                <a:cs typeface="Arial" pitchFamily="34" charset="0"/>
              </a:rPr>
              <a:t>AS-P,</a:t>
            </a:r>
          </a:p>
          <a:p>
            <a:pPr defTabSz="685720"/>
            <a:r>
              <a:rPr lang="ru-RU" sz="1400" dirty="0" smtClean="0">
                <a:solidFill>
                  <a:srgbClr val="626469"/>
                </a:solidFill>
                <a:cs typeface="Arial" pitchFamily="34" charset="0"/>
              </a:rPr>
              <a:t>Сервер предприятия</a:t>
            </a:r>
            <a:endParaRPr lang="en-US" sz="1400" dirty="0" smtClean="0">
              <a:solidFill>
                <a:srgbClr val="626469"/>
              </a:solidFill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35442" y="2230838"/>
            <a:ext cx="558468" cy="407796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defTabSz="685720"/>
            <a:r>
              <a:rPr lang="en-US" sz="1400" dirty="0" smtClean="0">
                <a:solidFill>
                  <a:srgbClr val="626469"/>
                </a:solidFill>
                <a:cs typeface="Arial" pitchFamily="34" charset="0"/>
              </a:rPr>
              <a:t>AS-B</a:t>
            </a:r>
          </a:p>
          <a:p>
            <a:pPr defTabSz="685720"/>
            <a:r>
              <a:rPr lang="en-GB" sz="800" dirty="0" smtClean="0">
                <a:solidFill>
                  <a:srgbClr val="626469"/>
                </a:solidFill>
                <a:cs typeface="Arial" pitchFamily="34" charset="0"/>
              </a:rPr>
              <a:t>Q2’16</a:t>
            </a:r>
            <a:endParaRPr lang="en-US" sz="800" dirty="0" smtClean="0">
              <a:solidFill>
                <a:srgbClr val="626469"/>
              </a:solidFill>
              <a:cs typeface="Arial" pitchFamily="34" charset="0"/>
            </a:endParaRPr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71543" y="4625980"/>
            <a:ext cx="2925335" cy="126958"/>
          </a:xfrm>
        </p:spPr>
        <p:txBody>
          <a:bodyPr/>
          <a:lstStyle/>
          <a:p>
            <a:r>
              <a:rPr lang="en-GB" dirty="0" smtClean="0"/>
              <a:t>*</a:t>
            </a:r>
            <a:r>
              <a:rPr lang="ru-RU" dirty="0" smtClean="0"/>
              <a:t>Вместо </a:t>
            </a:r>
            <a:r>
              <a:rPr lang="en-GB" dirty="0" smtClean="0"/>
              <a:t>AS-BL </a:t>
            </a:r>
            <a:r>
              <a:rPr lang="ru-RU" dirty="0" smtClean="0"/>
              <a:t>впоследствии будет доступен </a:t>
            </a:r>
            <a:r>
              <a:rPr lang="en-GB" dirty="0" smtClean="0"/>
              <a:t>MP-X.</a:t>
            </a:r>
            <a:endParaRPr lang="en-US" dirty="0"/>
          </a:p>
        </p:txBody>
      </p:sp>
      <p:pic>
        <p:nvPicPr>
          <p:cNvPr id="49" name="Picture 48" descr="AS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36810" y="1820842"/>
            <a:ext cx="817803" cy="5383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5128" y="1310827"/>
            <a:ext cx="1133389" cy="5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60"/>
          <p:cNvGrpSpPr/>
          <p:nvPr/>
        </p:nvGrpSpPr>
        <p:grpSpPr>
          <a:xfrm>
            <a:off x="6555128" y="861854"/>
            <a:ext cx="906224" cy="513319"/>
            <a:chOff x="6555128" y="861854"/>
            <a:chExt cx="906224" cy="51331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55128" y="990939"/>
              <a:ext cx="906224" cy="384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49503" y="861854"/>
              <a:ext cx="365792" cy="365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0" name="Group 54"/>
          <p:cNvGrpSpPr/>
          <p:nvPr/>
        </p:nvGrpSpPr>
        <p:grpSpPr>
          <a:xfrm>
            <a:off x="3653826" y="2692298"/>
            <a:ext cx="1081376" cy="829664"/>
            <a:chOff x="3587827" y="2715758"/>
            <a:chExt cx="1081376" cy="829664"/>
          </a:xfrm>
        </p:grpSpPr>
        <p:sp>
          <p:nvSpPr>
            <p:cNvPr id="46" name="TextBox 45"/>
            <p:cNvSpPr txBox="1"/>
            <p:nvPr/>
          </p:nvSpPr>
          <p:spPr>
            <a:xfrm>
              <a:off x="3940817" y="3137626"/>
              <a:ext cx="728386" cy="407796"/>
            </a:xfrm>
            <a:prstGeom prst="rect">
              <a:avLst/>
            </a:prstGeom>
            <a:noFill/>
          </p:spPr>
          <p:txBody>
            <a:bodyPr wrap="none" lIns="68571" tIns="34286" rIns="68571" bIns="34286" rtlCol="0">
              <a:spAutoFit/>
            </a:bodyPr>
            <a:lstStyle/>
            <a:p>
              <a:pPr defTabSz="685720"/>
              <a:r>
                <a:rPr lang="en-US" sz="1400" dirty="0" smtClean="0">
                  <a:solidFill>
                    <a:srgbClr val="626469"/>
                  </a:solidFill>
                  <a:cs typeface="Arial" pitchFamily="34" charset="0"/>
                </a:rPr>
                <a:t>AS-BL*</a:t>
              </a:r>
            </a:p>
            <a:p>
              <a:pPr defTabSz="685720"/>
              <a:r>
                <a:rPr lang="en-GB" sz="800" dirty="0" smtClean="0">
                  <a:solidFill>
                    <a:srgbClr val="626469"/>
                  </a:solidFill>
                  <a:cs typeface="Arial" pitchFamily="34" charset="0"/>
                </a:rPr>
                <a:t>Q3’16</a:t>
              </a:r>
              <a:endParaRPr lang="en-US" sz="800" dirty="0" smtClean="0">
                <a:solidFill>
                  <a:srgbClr val="626469"/>
                </a:solidFill>
                <a:cs typeface="Arial" pitchFamily="34" charset="0"/>
              </a:endParaRPr>
            </a:p>
          </p:txBody>
        </p:sp>
        <p:pic>
          <p:nvPicPr>
            <p:cNvPr id="53" name="Picture 52" descr="ASB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7827" y="2715758"/>
              <a:ext cx="817803" cy="538387"/>
            </a:xfrm>
            <a:prstGeom prst="rect">
              <a:avLst/>
            </a:prstGeom>
          </p:spPr>
        </p:pic>
      </p:grpSp>
      <p:sp>
        <p:nvSpPr>
          <p:cNvPr id="70" name="TextBox 69"/>
          <p:cNvSpPr txBox="1"/>
          <p:nvPr/>
        </p:nvSpPr>
        <p:spPr>
          <a:xfrm>
            <a:off x="1900779" y="3562773"/>
            <a:ext cx="1079014" cy="46166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5"/>
                </a:solidFill>
              </a:rPr>
              <a:t>В разработке</a:t>
            </a:r>
            <a:r>
              <a:rPr lang="en-US" sz="1200" dirty="0" smtClean="0">
                <a:solidFill>
                  <a:schemeClr val="accent5"/>
                </a:solidFill>
              </a:rPr>
              <a:t>!</a:t>
            </a:r>
            <a:endParaRPr lang="en-US" sz="1200" dirty="0">
              <a:solidFill>
                <a:schemeClr val="accent5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276771" y="1198898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36C746"/>
                </a:solidFill>
              </a:rPr>
              <a:t>НОВИНКА</a:t>
            </a:r>
            <a:r>
              <a:rPr lang="en-US" b="1" dirty="0" smtClean="0">
                <a:solidFill>
                  <a:srgbClr val="36C746"/>
                </a:solidFill>
              </a:rPr>
              <a:t>!</a:t>
            </a:r>
            <a:endParaRPr lang="en-US" b="1" dirty="0">
              <a:solidFill>
                <a:srgbClr val="36C74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Placeholder 63"/>
          <p:cNvSpPr>
            <a:spLocks noGrp="1"/>
          </p:cNvSpPr>
          <p:nvPr>
            <p:ph type="body" idx="1"/>
          </p:nvPr>
        </p:nvSpPr>
        <p:spPr>
          <a:xfrm>
            <a:off x="258061" y="604936"/>
            <a:ext cx="8633531" cy="338554"/>
          </a:xfrm>
        </p:spPr>
        <p:txBody>
          <a:bodyPr/>
          <a:lstStyle/>
          <a:p>
            <a:r>
              <a:rPr lang="en-US" dirty="0" err="1" smtClean="0"/>
              <a:t>SmartX</a:t>
            </a:r>
            <a:r>
              <a:rPr lang="en-US" dirty="0" smtClean="0"/>
              <a:t> </a:t>
            </a:r>
            <a:r>
              <a:rPr lang="ru-RU" dirty="0" smtClean="0"/>
              <a:t>Контроллер</a:t>
            </a:r>
            <a:r>
              <a:rPr lang="en-US" dirty="0" smtClean="0"/>
              <a:t> – AS-P </a:t>
            </a:r>
            <a:r>
              <a:rPr lang="ru-RU" dirty="0" smtClean="0"/>
              <a:t>и </a:t>
            </a:r>
            <a:r>
              <a:rPr lang="en-US" dirty="0" err="1" smtClean="0"/>
              <a:t>SmartX</a:t>
            </a:r>
            <a:r>
              <a:rPr lang="en-US" dirty="0" smtClean="0"/>
              <a:t> </a:t>
            </a:r>
            <a:r>
              <a:rPr lang="ru-RU" dirty="0" smtClean="0"/>
              <a:t>Контроллер</a:t>
            </a:r>
            <a:r>
              <a:rPr lang="en-US" dirty="0" smtClean="0"/>
              <a:t> – AS-B</a:t>
            </a:r>
          </a:p>
          <a:p>
            <a:endParaRPr lang="en-US" dirty="0"/>
          </a:p>
        </p:txBody>
      </p:sp>
      <p:sp>
        <p:nvSpPr>
          <p:cNvPr id="55" name="Title 54"/>
          <p:cNvSpPr>
            <a:spLocks noGrp="1"/>
          </p:cNvSpPr>
          <p:nvPr>
            <p:ph type="title"/>
          </p:nvPr>
        </p:nvSpPr>
        <p:spPr>
          <a:xfrm>
            <a:off x="258062" y="230188"/>
            <a:ext cx="8633531" cy="307777"/>
          </a:xfrm>
        </p:spPr>
        <p:txBody>
          <a:bodyPr/>
          <a:lstStyle/>
          <a:p>
            <a:r>
              <a:rPr lang="ru-RU" sz="2000" dirty="0" smtClean="0"/>
              <a:t>Системная архитектура решения </a:t>
            </a:r>
            <a:r>
              <a:rPr lang="en-GB" sz="2000" dirty="0" smtClean="0"/>
              <a:t>SmartStruxure</a:t>
            </a:r>
            <a:endParaRPr lang="en-US" sz="20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32"/>
          </p:nvPr>
        </p:nvSpPr>
        <p:spPr>
          <a:xfrm>
            <a:off x="258062" y="1181007"/>
            <a:ext cx="2698748" cy="2987485"/>
          </a:xfrm>
        </p:spPr>
        <p:txBody>
          <a:bodyPr/>
          <a:lstStyle/>
          <a:p>
            <a:pPr marL="0" indent="0" defTabSz="457029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Общее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:</a:t>
            </a:r>
          </a:p>
          <a:p>
            <a:pPr marL="341181" lvl="1" indent="-171387" defTabSz="457029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1100" dirty="0" smtClean="0">
                <a:latin typeface="+mn-lt"/>
                <a:cs typeface="+mn-cs"/>
              </a:rPr>
              <a:t>AS-P </a:t>
            </a:r>
            <a:r>
              <a:rPr lang="ru-RU" sz="1100" dirty="0" smtClean="0">
                <a:latin typeface="+mn-lt"/>
                <a:cs typeface="+mn-cs"/>
              </a:rPr>
              <a:t>и</a:t>
            </a:r>
            <a:r>
              <a:rPr lang="en-US" sz="1100" dirty="0" smtClean="0">
                <a:latin typeface="+mn-lt"/>
                <a:cs typeface="+mn-cs"/>
              </a:rPr>
              <a:t> AS-B </a:t>
            </a:r>
            <a:r>
              <a:rPr lang="ru-RU" sz="1100" dirty="0" smtClean="0">
                <a:latin typeface="+mn-lt"/>
                <a:cs typeface="+mn-cs"/>
              </a:rPr>
              <a:t>имеют одинаковые положение и роль в системной архитектуре</a:t>
            </a:r>
            <a:endParaRPr lang="en-US" sz="1100" dirty="0" smtClean="0">
              <a:latin typeface="+mn-lt"/>
              <a:cs typeface="+mn-cs"/>
            </a:endParaRPr>
          </a:p>
          <a:p>
            <a:pPr marL="341181" lvl="1" indent="-171387" defTabSz="457029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sv-SE" sz="1100" dirty="0" smtClean="0">
                <a:latin typeface="+mn-lt"/>
                <a:cs typeface="+mn-cs"/>
              </a:rPr>
              <a:t>AS-B </a:t>
            </a:r>
            <a:r>
              <a:rPr lang="ru-RU" sz="1100" dirty="0" smtClean="0">
                <a:latin typeface="+mn-lt"/>
                <a:cs typeface="+mn-cs"/>
              </a:rPr>
              <a:t>выполняет почти те же функции, что и </a:t>
            </a:r>
            <a:r>
              <a:rPr lang="sv-SE" sz="1100" dirty="0" smtClean="0">
                <a:latin typeface="+mn-lt"/>
                <a:cs typeface="+mn-cs"/>
              </a:rPr>
              <a:t>AS-P</a:t>
            </a:r>
          </a:p>
          <a:p>
            <a:pPr marL="0" indent="0">
              <a:buNone/>
              <a:defRPr/>
            </a:pPr>
            <a:r>
              <a:rPr lang="ru-RU" dirty="0" smtClean="0"/>
              <a:t>Различия</a:t>
            </a:r>
            <a:r>
              <a:rPr lang="sv-SE" dirty="0" smtClean="0"/>
              <a:t>:</a:t>
            </a:r>
          </a:p>
          <a:p>
            <a:pPr marL="341181" lvl="1" indent="-171387" defTabSz="457029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sv-SE" sz="1100" dirty="0" smtClean="0">
                <a:latin typeface="+mn-lt"/>
                <a:cs typeface="+mn-cs"/>
              </a:rPr>
              <a:t>AS-B </a:t>
            </a:r>
            <a:r>
              <a:rPr lang="ru-RU" sz="1100" dirty="0" smtClean="0">
                <a:latin typeface="+mn-lt"/>
                <a:cs typeface="+mn-cs"/>
              </a:rPr>
              <a:t>дает меньшую общую стоимость, чем </a:t>
            </a:r>
            <a:r>
              <a:rPr lang="sv-SE" sz="1100" dirty="0" smtClean="0">
                <a:latin typeface="+mn-lt"/>
                <a:cs typeface="+mn-cs"/>
              </a:rPr>
              <a:t>AS-P </a:t>
            </a:r>
          </a:p>
          <a:p>
            <a:pPr marL="341181" lvl="1" indent="-171387" defTabSz="457029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sv-SE" sz="1100" dirty="0" smtClean="0"/>
              <a:t>AS-B </a:t>
            </a:r>
            <a:r>
              <a:rPr lang="ru-RU" sz="1100" dirty="0" smtClean="0"/>
              <a:t> имеет ограниченные коммуникационные возможности, по сравнению с </a:t>
            </a:r>
            <a:r>
              <a:rPr lang="sv-SE" sz="1100" dirty="0" smtClean="0">
                <a:latin typeface="+mn-lt"/>
                <a:cs typeface="+mn-cs"/>
              </a:rPr>
              <a:t>AS-P</a:t>
            </a:r>
          </a:p>
          <a:p>
            <a:pPr marL="0" indent="0">
              <a:buNone/>
              <a:defRPr/>
            </a:pPr>
            <a:endParaRPr lang="sv-SE" sz="1400" dirty="0" smtClean="0"/>
          </a:p>
        </p:txBody>
      </p:sp>
      <p:sp>
        <p:nvSpPr>
          <p:cNvPr id="59" name="Rectangle 58"/>
          <p:cNvSpPr/>
          <p:nvPr/>
        </p:nvSpPr>
        <p:spPr>
          <a:xfrm>
            <a:off x="7784513" y="3171877"/>
            <a:ext cx="773533" cy="11058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6808" y="642420"/>
            <a:ext cx="1098947" cy="56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9867" y="612620"/>
            <a:ext cx="2505967" cy="59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ASP and ASB arch for PPT4.jpg"/>
          <p:cNvPicPr>
            <a:picLocks noChangeAspect="1"/>
          </p:cNvPicPr>
          <p:nvPr/>
        </p:nvPicPr>
        <p:blipFill>
          <a:blip r:embed="rId4" cstate="print"/>
          <a:srcRect l="9923" r="14451"/>
          <a:stretch>
            <a:fillRect/>
          </a:stretch>
        </p:blipFill>
        <p:spPr>
          <a:xfrm>
            <a:off x="3005652" y="1200658"/>
            <a:ext cx="5965846" cy="323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/>
          <p:cNvSpPr>
            <a:spLocks noGrp="1"/>
          </p:cNvSpPr>
          <p:nvPr>
            <p:ph type="title"/>
          </p:nvPr>
        </p:nvSpPr>
        <p:spPr>
          <a:xfrm>
            <a:off x="258062" y="230188"/>
            <a:ext cx="8633531" cy="307777"/>
          </a:xfrm>
        </p:spPr>
        <p:txBody>
          <a:bodyPr/>
          <a:lstStyle/>
          <a:p>
            <a:pPr lvl="0"/>
            <a:r>
              <a:rPr lang="en-US" dirty="0" err="1" smtClean="0"/>
              <a:t>SmartX</a:t>
            </a:r>
            <a:r>
              <a:rPr lang="en-US" dirty="0" smtClean="0"/>
              <a:t> </a:t>
            </a:r>
            <a:r>
              <a:rPr lang="ru-RU" dirty="0" smtClean="0"/>
              <a:t>Контроллер </a:t>
            </a:r>
            <a:r>
              <a:rPr lang="en-US" dirty="0" smtClean="0"/>
              <a:t>− AS-B, AS-BL</a:t>
            </a:r>
            <a:endParaRPr lang="en-US" dirty="0"/>
          </a:p>
        </p:txBody>
      </p:sp>
      <p:pic>
        <p:nvPicPr>
          <p:cNvPr id="70" name="Picture 69" descr="ASParch for PPT-2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175" y="2212606"/>
            <a:ext cx="1599504" cy="1689987"/>
          </a:xfrm>
          <a:prstGeom prst="rect">
            <a:avLst/>
          </a:prstGeom>
        </p:spPr>
      </p:pic>
      <p:sp>
        <p:nvSpPr>
          <p:cNvPr id="160" name="Rounded Rectangle 159"/>
          <p:cNvSpPr/>
          <p:nvPr/>
        </p:nvSpPr>
        <p:spPr>
          <a:xfrm>
            <a:off x="226379" y="3934638"/>
            <a:ext cx="3050221" cy="6804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Line 19"/>
          <p:cNvSpPr>
            <a:spLocks noChangeShapeType="1"/>
          </p:cNvSpPr>
          <p:nvPr/>
        </p:nvSpPr>
        <p:spPr bwMode="auto">
          <a:xfrm flipV="1">
            <a:off x="1615137" y="1524439"/>
            <a:ext cx="14154" cy="47472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8" name="Text Box 51"/>
          <p:cNvSpPr txBox="1">
            <a:spLocks noChangeArrowheads="1"/>
          </p:cNvSpPr>
          <p:nvPr/>
        </p:nvSpPr>
        <p:spPr bwMode="auto">
          <a:xfrm>
            <a:off x="1042741" y="1538588"/>
            <a:ext cx="4460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1400" dirty="0" smtClean="0">
                <a:latin typeface="+mn-lt"/>
              </a:rPr>
              <a:t>AS-P</a:t>
            </a:r>
            <a:endParaRPr lang="en-US" sz="1400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5"/>
          </p:nvPr>
        </p:nvSpPr>
        <p:spPr>
          <a:xfrm>
            <a:off x="258055" y="604935"/>
            <a:ext cx="3932865" cy="338554"/>
          </a:xfrm>
        </p:spPr>
        <p:txBody>
          <a:bodyPr/>
          <a:lstStyle/>
          <a:p>
            <a:r>
              <a:rPr lang="ru-RU" b="1" dirty="0" smtClean="0"/>
              <a:t>Предпочтительная архитектура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ru-RU" dirty="0" smtClean="0"/>
              <a:t>все контроллеры </a:t>
            </a:r>
            <a:r>
              <a:rPr lang="en-US" dirty="0" smtClean="0"/>
              <a:t>AS-P, AS-B, AS-BL </a:t>
            </a:r>
            <a:r>
              <a:rPr lang="ru-RU" dirty="0" smtClean="0"/>
              <a:t>размещаются</a:t>
            </a:r>
            <a:r>
              <a:rPr lang="en-US" dirty="0" smtClean="0"/>
              <a:t> ES)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sp>
        <p:nvSpPr>
          <p:cNvPr id="73" name="Line 3"/>
          <p:cNvSpPr>
            <a:spLocks noChangeShapeType="1"/>
          </p:cNvSpPr>
          <p:nvPr/>
        </p:nvSpPr>
        <p:spPr bwMode="auto">
          <a:xfrm>
            <a:off x="631092" y="1515518"/>
            <a:ext cx="7816871" cy="8921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" name="AutoShape 61"/>
          <p:cNvSpPr>
            <a:spLocks noChangeArrowheads="1"/>
          </p:cNvSpPr>
          <p:nvPr/>
        </p:nvSpPr>
        <p:spPr bwMode="auto">
          <a:xfrm>
            <a:off x="4190920" y="604935"/>
            <a:ext cx="1309747" cy="718499"/>
          </a:xfrm>
          <a:prstGeom prst="roundRect">
            <a:avLst>
              <a:gd name="adj" fmla="val 16667"/>
            </a:avLst>
          </a:prstGeom>
          <a:solidFill>
            <a:srgbClr val="87D200">
              <a:alpha val="25098"/>
            </a:srgbClr>
          </a:solidFill>
          <a:ln w="9525">
            <a:noFill/>
            <a:round/>
            <a:headEnd/>
            <a:tailEnd/>
          </a:ln>
        </p:spPr>
        <p:txBody>
          <a:bodyPr wrap="none" lIns="68589" tIns="34295" rIns="68589" bIns="34295" anchor="ctr"/>
          <a:lstStyle/>
          <a:p>
            <a:endParaRPr lang="en-US" dirty="0"/>
          </a:p>
        </p:txBody>
      </p:sp>
      <p:sp>
        <p:nvSpPr>
          <p:cNvPr id="74" name="Line 5"/>
          <p:cNvSpPr>
            <a:spLocks noChangeShapeType="1"/>
          </p:cNvSpPr>
          <p:nvPr/>
        </p:nvSpPr>
        <p:spPr bwMode="auto">
          <a:xfrm flipV="1">
            <a:off x="4917138" y="1030201"/>
            <a:ext cx="0" cy="485317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83" name="Picture 82" descr="AS-P_2I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8124" y="1723722"/>
            <a:ext cx="1431664" cy="516876"/>
          </a:xfrm>
          <a:prstGeom prst="rect">
            <a:avLst/>
          </a:prstGeom>
        </p:spPr>
      </p:pic>
      <p:sp>
        <p:nvSpPr>
          <p:cNvPr id="142" name="Line 19"/>
          <p:cNvSpPr>
            <a:spLocks noChangeShapeType="1"/>
          </p:cNvSpPr>
          <p:nvPr/>
        </p:nvSpPr>
        <p:spPr bwMode="auto">
          <a:xfrm flipV="1">
            <a:off x="4564617" y="1524439"/>
            <a:ext cx="0" cy="49212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" name="Text Box 51"/>
          <p:cNvSpPr txBox="1">
            <a:spLocks noChangeArrowheads="1"/>
          </p:cNvSpPr>
          <p:nvPr/>
        </p:nvSpPr>
        <p:spPr bwMode="auto">
          <a:xfrm>
            <a:off x="3740375" y="1567278"/>
            <a:ext cx="7212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400" dirty="0" smtClean="0">
                <a:latin typeface="+mn-lt"/>
              </a:rPr>
              <a:t>AS-B</a:t>
            </a:r>
            <a:endParaRPr lang="en-US" sz="1400" dirty="0">
              <a:latin typeface="+mn-lt"/>
            </a:endParaRPr>
          </a:p>
        </p:txBody>
      </p:sp>
      <p:grpSp>
        <p:nvGrpSpPr>
          <p:cNvPr id="2" name="Group 156"/>
          <p:cNvGrpSpPr/>
          <p:nvPr/>
        </p:nvGrpSpPr>
        <p:grpSpPr>
          <a:xfrm>
            <a:off x="6032846" y="1518740"/>
            <a:ext cx="1538575" cy="854924"/>
            <a:chOff x="5527870" y="1962176"/>
            <a:chExt cx="1538575" cy="854924"/>
          </a:xfrm>
        </p:grpSpPr>
        <p:sp>
          <p:nvSpPr>
            <p:cNvPr id="147" name="Line 19"/>
            <p:cNvSpPr>
              <a:spLocks noChangeShapeType="1"/>
            </p:cNvSpPr>
            <p:nvPr/>
          </p:nvSpPr>
          <p:spPr bwMode="auto">
            <a:xfrm flipV="1">
              <a:off x="6431622" y="1962176"/>
              <a:ext cx="0" cy="49212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148" name="Picture 147" descr="AS-B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90613" y="2238295"/>
              <a:ext cx="875832" cy="578805"/>
            </a:xfrm>
            <a:prstGeom prst="rect">
              <a:avLst/>
            </a:prstGeom>
          </p:spPr>
        </p:pic>
        <p:sp>
          <p:nvSpPr>
            <p:cNvPr id="150" name="Text Box 51"/>
            <p:cNvSpPr txBox="1">
              <a:spLocks noChangeArrowheads="1"/>
            </p:cNvSpPr>
            <p:nvPr/>
          </p:nvSpPr>
          <p:spPr bwMode="auto">
            <a:xfrm>
              <a:off x="5527870" y="2023273"/>
              <a:ext cx="72121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latin typeface="+mn-lt"/>
                </a:rPr>
                <a:t>AS-BL</a:t>
              </a:r>
              <a:endParaRPr lang="en-US" sz="1400" dirty="0">
                <a:latin typeface="+mn-lt"/>
              </a:endParaRPr>
            </a:p>
          </p:txBody>
        </p:sp>
      </p:grpSp>
      <p:sp>
        <p:nvSpPr>
          <p:cNvPr id="159" name="Content Placeholder 4"/>
          <p:cNvSpPr txBox="1">
            <a:spLocks/>
          </p:cNvSpPr>
          <p:nvPr/>
        </p:nvSpPr>
        <p:spPr>
          <a:xfrm>
            <a:off x="292497" y="3936856"/>
            <a:ext cx="2964921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indent="15875" algn="l" defTabSz="457200" rtl="0" eaLnBrk="1" fontAlgn="auto" latinLnBrk="0" hangingPunct="1">
              <a:lnSpc>
                <a:spcPct val="100000"/>
              </a:lnSpc>
              <a:buClr>
                <a:schemeClr val="bg2"/>
              </a:buClr>
              <a:buSzTx/>
              <a:tabLst/>
              <a:defRPr/>
            </a:pPr>
            <a:r>
              <a:rPr lang="sv-SE" sz="1100" b="1" dirty="0" smtClean="0">
                <a:solidFill>
                  <a:schemeClr val="accent1"/>
                </a:solidFill>
                <a:latin typeface="Arial"/>
                <a:cs typeface="Arial"/>
              </a:rPr>
              <a:t>AS-P </a:t>
            </a:r>
            <a:r>
              <a:rPr lang="ru-RU" sz="1100" b="1" dirty="0" smtClean="0">
                <a:solidFill>
                  <a:schemeClr val="accent1"/>
                </a:solidFill>
                <a:latin typeface="Arial"/>
                <a:cs typeface="Arial"/>
              </a:rPr>
              <a:t>подключен к</a:t>
            </a:r>
            <a:r>
              <a:rPr lang="sv-SE" sz="1100" b="1" dirty="0" smtClean="0">
                <a:solidFill>
                  <a:schemeClr val="accent1"/>
                </a:solidFill>
                <a:latin typeface="Arial"/>
                <a:cs typeface="Arial"/>
              </a:rPr>
              <a:t> ES</a:t>
            </a:r>
            <a:r>
              <a:rPr lang="sv-SE" sz="1100" dirty="0" smtClean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ru-RU" sz="1100" dirty="0" smtClean="0">
                <a:solidFill>
                  <a:schemeClr val="accent1"/>
                </a:solidFill>
                <a:latin typeface="Arial"/>
                <a:cs typeface="Arial"/>
              </a:rPr>
              <a:t>как</a:t>
            </a:r>
            <a:r>
              <a:rPr lang="sv-SE" sz="1100" dirty="0" smtClean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ru-RU" sz="1100" dirty="0" smtClean="0">
                <a:solidFill>
                  <a:schemeClr val="accent1"/>
                </a:solidFill>
                <a:latin typeface="Arial"/>
                <a:cs typeface="Arial"/>
              </a:rPr>
              <a:t>сервер </a:t>
            </a:r>
            <a:r>
              <a:rPr lang="sv-SE" sz="1100" dirty="0" smtClean="0">
                <a:solidFill>
                  <a:schemeClr val="accent1"/>
                </a:solidFill>
                <a:latin typeface="Arial"/>
                <a:cs typeface="Arial"/>
              </a:rPr>
              <a:t>SmartStruxure. </a:t>
            </a:r>
          </a:p>
          <a:p>
            <a:pPr marR="0" lvl="0" indent="15875" algn="l" defTabSz="457200" rtl="0" eaLnBrk="1" fontAlgn="auto" latinLnBrk="0" hangingPunct="1">
              <a:lnSpc>
                <a:spcPct val="100000"/>
              </a:lnSpc>
              <a:buClr>
                <a:schemeClr val="bg2"/>
              </a:buClr>
              <a:buSzTx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Задачи управления</a:t>
            </a:r>
            <a:r>
              <a:rPr kumimoji="0" lang="sv-SE" sz="11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средние или большие</a:t>
            </a:r>
            <a:r>
              <a:rPr kumimoji="0" lang="sv-SE" sz="110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lvl="0" indent="15875" defTabSz="457200">
              <a:buClr>
                <a:schemeClr val="bg2"/>
              </a:buClr>
              <a:defRPr/>
            </a:pPr>
            <a:r>
              <a:rPr lang="ru-RU" sz="1100" b="1" dirty="0" smtClean="0">
                <a:solidFill>
                  <a:schemeClr val="accent1"/>
                </a:solidFill>
                <a:latin typeface="Arial"/>
                <a:cs typeface="Arial"/>
              </a:rPr>
              <a:t>Полевые шины</a:t>
            </a:r>
            <a:r>
              <a:rPr lang="sv-SE" sz="1100" b="0" dirty="0" smtClean="0">
                <a:solidFill>
                  <a:schemeClr val="accent1"/>
                </a:solidFill>
                <a:latin typeface="Arial"/>
                <a:cs typeface="Arial"/>
              </a:rPr>
              <a:t>: </a:t>
            </a:r>
            <a:r>
              <a:rPr lang="ru-RU" sz="1100" dirty="0" smtClean="0">
                <a:solidFill>
                  <a:schemeClr val="accent1"/>
                </a:solidFill>
                <a:cs typeface="Arial"/>
              </a:rPr>
              <a:t>средние или большие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3447143" y="3910784"/>
            <a:ext cx="3248445" cy="7043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" name="Rounded Rectangle 162"/>
          <p:cNvSpPr/>
          <p:nvPr/>
        </p:nvSpPr>
        <p:spPr>
          <a:xfrm>
            <a:off x="5500667" y="2716543"/>
            <a:ext cx="3390926" cy="6477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6" name="Content Placeholder 4"/>
          <p:cNvSpPr txBox="1">
            <a:spLocks/>
          </p:cNvSpPr>
          <p:nvPr/>
        </p:nvSpPr>
        <p:spPr>
          <a:xfrm>
            <a:off x="516175" y="2016559"/>
            <a:ext cx="50093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3038" marR="0" lvl="0" indent="-157163" algn="l" defTabSz="457200" rtl="0" eaLnBrk="1" fontAlgn="auto" latinLnBrk="0" hangingPunct="1">
              <a:lnSpc>
                <a:spcPct val="100000"/>
              </a:lnSpc>
              <a:buClr>
                <a:schemeClr val="bg2"/>
              </a:buClr>
              <a:buSzTx/>
              <a:tabLst/>
              <a:defRPr/>
            </a:pPr>
            <a:r>
              <a:rPr lang="sv-SE" sz="800" dirty="0" smtClean="0">
                <a:solidFill>
                  <a:schemeClr val="accent1"/>
                </a:solidFill>
                <a:latin typeface="Arial"/>
                <a:cs typeface="Arial"/>
              </a:rPr>
              <a:t>IP </a:t>
            </a:r>
            <a:r>
              <a:rPr lang="ru-RU" sz="800" dirty="0" smtClean="0">
                <a:solidFill>
                  <a:schemeClr val="accent1"/>
                </a:solidFill>
                <a:latin typeface="Arial"/>
                <a:cs typeface="Arial"/>
              </a:rPr>
              <a:t>или</a:t>
            </a:r>
            <a:endParaRPr lang="sv-SE" sz="800" dirty="0" smtClean="0">
              <a:solidFill>
                <a:schemeClr val="accent1"/>
              </a:solidFill>
              <a:latin typeface="Arial"/>
              <a:cs typeface="Arial"/>
            </a:endParaRPr>
          </a:p>
          <a:p>
            <a:pPr marL="173038" marR="0" lvl="0" indent="-157163" algn="l" defTabSz="457200" rtl="0" eaLnBrk="1" fontAlgn="auto" latinLnBrk="0" hangingPunct="1">
              <a:lnSpc>
                <a:spcPct val="100000"/>
              </a:lnSpc>
              <a:buClr>
                <a:schemeClr val="bg2"/>
              </a:buClr>
              <a:buSzTx/>
              <a:tabLst/>
              <a:defRPr/>
            </a:pPr>
            <a:r>
              <a:rPr lang="sv-SE" sz="800" dirty="0" smtClean="0">
                <a:solidFill>
                  <a:schemeClr val="accent1"/>
                </a:solidFill>
                <a:latin typeface="Arial"/>
                <a:cs typeface="Arial"/>
              </a:rPr>
              <a:t>MS/TP</a:t>
            </a: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7" name="Content Placeholder 4"/>
          <p:cNvSpPr txBox="1">
            <a:spLocks/>
          </p:cNvSpPr>
          <p:nvPr/>
        </p:nvSpPr>
        <p:spPr>
          <a:xfrm>
            <a:off x="4713973" y="2433336"/>
            <a:ext cx="50093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3038" marR="0" lvl="0" indent="-157163" algn="l" defTabSz="457200" rtl="0" eaLnBrk="1" fontAlgn="auto" latinLnBrk="0" hangingPunct="1">
              <a:lnSpc>
                <a:spcPct val="100000"/>
              </a:lnSpc>
              <a:buClr>
                <a:schemeClr val="bg2"/>
              </a:buClr>
              <a:buSzTx/>
              <a:tabLst/>
              <a:defRPr/>
            </a:pPr>
            <a:r>
              <a:rPr lang="sv-SE" sz="800" dirty="0" smtClean="0">
                <a:solidFill>
                  <a:schemeClr val="accent1"/>
                </a:solidFill>
                <a:latin typeface="Arial"/>
                <a:cs typeface="Arial"/>
              </a:rPr>
              <a:t>IP </a:t>
            </a:r>
            <a:r>
              <a:rPr lang="ru-RU" sz="800" dirty="0" smtClean="0">
                <a:solidFill>
                  <a:schemeClr val="accent1"/>
                </a:solidFill>
                <a:latin typeface="Arial"/>
                <a:cs typeface="Arial"/>
              </a:rPr>
              <a:t>или</a:t>
            </a:r>
            <a:endParaRPr lang="sv-SE" sz="800" dirty="0" smtClean="0">
              <a:solidFill>
                <a:schemeClr val="accent1"/>
              </a:solidFill>
              <a:latin typeface="Arial"/>
              <a:cs typeface="Arial"/>
            </a:endParaRPr>
          </a:p>
          <a:p>
            <a:pPr marL="173038" marR="0" lvl="0" indent="-157163" algn="l" defTabSz="457200" rtl="0" eaLnBrk="1" fontAlgn="auto" latinLnBrk="0" hangingPunct="1">
              <a:lnSpc>
                <a:spcPct val="100000"/>
              </a:lnSpc>
              <a:buClr>
                <a:schemeClr val="bg2"/>
              </a:buClr>
              <a:buSzTx/>
              <a:tabLst/>
              <a:defRPr/>
            </a:pPr>
            <a:r>
              <a:rPr lang="sv-SE" sz="800" dirty="0" smtClean="0">
                <a:solidFill>
                  <a:schemeClr val="accent1"/>
                </a:solidFill>
                <a:latin typeface="Arial"/>
                <a:cs typeface="Arial"/>
              </a:rPr>
              <a:t>MS/TP</a:t>
            </a: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Group 65"/>
          <p:cNvGrpSpPr/>
          <p:nvPr/>
        </p:nvGrpSpPr>
        <p:grpSpPr>
          <a:xfrm>
            <a:off x="4308679" y="664409"/>
            <a:ext cx="906224" cy="513319"/>
            <a:chOff x="6555128" y="861854"/>
            <a:chExt cx="906224" cy="513319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55128" y="990939"/>
              <a:ext cx="906224" cy="384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8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49503" y="861854"/>
              <a:ext cx="365792" cy="365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71" name="Picture 70" descr="ASB arch for PPT2.em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77413" y="2013831"/>
            <a:ext cx="981298" cy="1896713"/>
          </a:xfrm>
          <a:prstGeom prst="rect">
            <a:avLst/>
          </a:prstGeom>
        </p:spPr>
      </p:pic>
      <p:pic>
        <p:nvPicPr>
          <p:cNvPr id="78" name="Picture 77" descr="AS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23608" y="1704631"/>
            <a:ext cx="875832" cy="578805"/>
          </a:xfrm>
          <a:prstGeom prst="rect">
            <a:avLst/>
          </a:prstGeom>
        </p:spPr>
      </p:pic>
      <p:pic>
        <p:nvPicPr>
          <p:cNvPr id="39" name="Picture 38" descr="Integration Efficiency Bubbl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38710" y="111707"/>
            <a:ext cx="664372" cy="672651"/>
          </a:xfrm>
          <a:prstGeom prst="rect">
            <a:avLst/>
          </a:prstGeom>
        </p:spPr>
      </p:pic>
      <p:pic>
        <p:nvPicPr>
          <p:cNvPr id="40" name="Picture 39" descr="Services Efficiency Bubbl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39209" y="111707"/>
            <a:ext cx="676656" cy="676656"/>
          </a:xfrm>
          <a:prstGeom prst="rect">
            <a:avLst/>
          </a:prstGeom>
        </p:spPr>
      </p:pic>
      <p:pic>
        <p:nvPicPr>
          <p:cNvPr id="41" name="Picture 40" descr="Control Efficiency Yellow Bubbl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39332" y="111707"/>
            <a:ext cx="667512" cy="667512"/>
          </a:xfrm>
          <a:prstGeom prst="rect">
            <a:avLst/>
          </a:prstGeom>
        </p:spPr>
      </p:pic>
      <p:grpSp>
        <p:nvGrpSpPr>
          <p:cNvPr id="5" name="Group 43"/>
          <p:cNvGrpSpPr/>
          <p:nvPr/>
        </p:nvGrpSpPr>
        <p:grpSpPr>
          <a:xfrm>
            <a:off x="226379" y="932880"/>
            <a:ext cx="3716921" cy="508226"/>
            <a:chOff x="172591" y="978984"/>
            <a:chExt cx="3716921" cy="508226"/>
          </a:xfrm>
        </p:grpSpPr>
        <p:sp>
          <p:nvSpPr>
            <p:cNvPr id="42" name="Rounded Rectangle 41"/>
            <p:cNvSpPr/>
            <p:nvPr/>
          </p:nvSpPr>
          <p:spPr>
            <a:xfrm>
              <a:off x="172591" y="978984"/>
              <a:ext cx="3716921" cy="508226"/>
            </a:xfrm>
            <a:prstGeom prst="roundRect">
              <a:avLst/>
            </a:prstGeom>
            <a:ln w="127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F0"/>
                </a:solidFill>
              </a:endParaRPr>
            </a:p>
          </p:txBody>
        </p:sp>
        <p:sp>
          <p:nvSpPr>
            <p:cNvPr id="43" name="Content Placeholder 4"/>
            <p:cNvSpPr txBox="1">
              <a:spLocks/>
            </p:cNvSpPr>
            <p:nvPr/>
          </p:nvSpPr>
          <p:spPr>
            <a:xfrm>
              <a:off x="257891" y="1057621"/>
              <a:ext cx="3552916" cy="338554"/>
            </a:xfrm>
            <a:prstGeom prst="rect">
              <a:avLst/>
            </a:prstGeom>
            <a:ln w="6350">
              <a:noFill/>
            </a:ln>
          </p:spPr>
          <p:txBody>
            <a:bodyPr vert="horz" wrap="square" lIns="0" tIns="0" rIns="0" bIns="0" rtlCol="0">
              <a:spAutoFit/>
            </a:bodyPr>
            <a:lstStyle/>
            <a:p>
              <a:pPr lvl="0" indent="15875" defTabSz="457200">
                <a:spcBef>
                  <a:spcPts val="500"/>
                </a:spcBef>
                <a:spcAft>
                  <a:spcPts val="500"/>
                </a:spcAft>
                <a:buClr>
                  <a:schemeClr val="bg2"/>
                </a:buClr>
                <a:defRPr/>
              </a:pPr>
              <a:r>
                <a:rPr lang="ru-RU" sz="1100" dirty="0" smtClean="0">
                  <a:solidFill>
                    <a:schemeClr val="accent1"/>
                  </a:solidFill>
                  <a:latin typeface="Arial"/>
                  <a:cs typeface="Arial"/>
                </a:rPr>
                <a:t>Полные возможности решения </a:t>
              </a:r>
              <a:r>
                <a:rPr lang="sv-SE" sz="1100" dirty="0" smtClean="0">
                  <a:solidFill>
                    <a:schemeClr val="accent1"/>
                  </a:solidFill>
                  <a:latin typeface="Arial"/>
                  <a:cs typeface="Arial"/>
                </a:rPr>
                <a:t>SmartStruxure </a:t>
              </a:r>
              <a:r>
                <a:rPr lang="ru-RU" sz="1100" dirty="0" smtClean="0">
                  <a:solidFill>
                    <a:schemeClr val="accent1"/>
                  </a:solidFill>
                  <a:latin typeface="Arial"/>
                  <a:cs typeface="Arial"/>
                </a:rPr>
                <a:t>для разработчика и для пользователя в единой системе</a:t>
              </a:r>
              <a:endPara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47" name="Title 1"/>
          <p:cNvSpPr txBox="1">
            <a:spLocks/>
          </p:cNvSpPr>
          <p:nvPr/>
        </p:nvSpPr>
        <p:spPr>
          <a:xfrm>
            <a:off x="226379" y="230188"/>
            <a:ext cx="8091002" cy="30777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pPr marL="0" marR="0" lvl="0" indent="0" algn="l" defTabSz="4570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6C746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8" name="Content Placeholder 4"/>
          <p:cNvSpPr txBox="1">
            <a:spLocks/>
          </p:cNvSpPr>
          <p:nvPr/>
        </p:nvSpPr>
        <p:spPr>
          <a:xfrm>
            <a:off x="3502584" y="3936856"/>
            <a:ext cx="3193004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indent="15875" algn="l" defTabSz="457200" rtl="0" eaLnBrk="1" fontAlgn="auto" latinLnBrk="0" hangingPunct="1">
              <a:lnSpc>
                <a:spcPct val="100000"/>
              </a:lnSpc>
              <a:buClr>
                <a:schemeClr val="bg2"/>
              </a:buClr>
              <a:buSzTx/>
              <a:tabLst/>
              <a:defRPr/>
            </a:pPr>
            <a:r>
              <a:rPr lang="sv-SE" sz="1100" b="1" dirty="0" smtClean="0">
                <a:solidFill>
                  <a:schemeClr val="accent1"/>
                </a:solidFill>
                <a:latin typeface="Arial"/>
                <a:cs typeface="Arial"/>
              </a:rPr>
              <a:t>AS-B </a:t>
            </a:r>
            <a:r>
              <a:rPr lang="ru-RU" sz="1100" b="1" dirty="0" smtClean="0">
                <a:solidFill>
                  <a:schemeClr val="accent1"/>
                </a:solidFill>
                <a:latin typeface="Arial"/>
                <a:cs typeface="Arial"/>
              </a:rPr>
              <a:t>подключен к</a:t>
            </a:r>
            <a:r>
              <a:rPr lang="sv-SE" sz="1100" b="1" dirty="0" smtClean="0">
                <a:solidFill>
                  <a:schemeClr val="accent1"/>
                </a:solidFill>
                <a:latin typeface="Arial"/>
                <a:cs typeface="Arial"/>
              </a:rPr>
              <a:t> ES</a:t>
            </a:r>
            <a:r>
              <a:rPr lang="sv-SE" sz="1100" dirty="0" smtClean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ru-RU" sz="1100" dirty="0" smtClean="0">
                <a:solidFill>
                  <a:schemeClr val="accent1"/>
                </a:solidFill>
                <a:latin typeface="Arial"/>
                <a:cs typeface="Arial"/>
              </a:rPr>
              <a:t>как сервер</a:t>
            </a:r>
            <a:r>
              <a:rPr lang="sv-SE" sz="1100" dirty="0" smtClean="0">
                <a:solidFill>
                  <a:schemeClr val="accent1"/>
                </a:solidFill>
                <a:latin typeface="Arial"/>
                <a:cs typeface="Arial"/>
              </a:rPr>
              <a:t> SmartStruxure. </a:t>
            </a:r>
          </a:p>
          <a:p>
            <a:pPr lvl="0" indent="15875" defTabSz="457200">
              <a:buClr>
                <a:schemeClr val="bg2"/>
              </a:buClr>
              <a:defRPr/>
            </a:pPr>
            <a:r>
              <a:rPr lang="ru-RU" sz="1100" b="1" dirty="0" smtClean="0">
                <a:solidFill>
                  <a:schemeClr val="accent1"/>
                </a:solidFill>
                <a:cs typeface="Arial"/>
              </a:rPr>
              <a:t>Задачи управления</a:t>
            </a:r>
            <a:r>
              <a:rPr kumimoji="0" lang="sv-SE" sz="11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lang="ru-RU" sz="110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небольшие или средние</a:t>
            </a:r>
            <a:r>
              <a:rPr kumimoji="0" lang="sv-SE" sz="11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sv-SE" sz="110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R="0" lvl="0" indent="15875" algn="l" defTabSz="457200" rtl="0" eaLnBrk="1" fontAlgn="auto" latinLnBrk="0" hangingPunct="1">
              <a:lnSpc>
                <a:spcPct val="100000"/>
              </a:lnSpc>
              <a:buClr>
                <a:schemeClr val="bg2"/>
              </a:buClr>
              <a:buSzTx/>
              <a:tabLst/>
              <a:defRPr/>
            </a:pPr>
            <a:r>
              <a:rPr lang="ru-RU" sz="1100" b="1" dirty="0" smtClean="0">
                <a:solidFill>
                  <a:schemeClr val="accent1"/>
                </a:solidFill>
                <a:latin typeface="Arial"/>
                <a:cs typeface="Arial"/>
              </a:rPr>
              <a:t>Полевые шины</a:t>
            </a:r>
            <a:r>
              <a:rPr lang="sv-SE" sz="1100" b="0" dirty="0" smtClean="0">
                <a:solidFill>
                  <a:schemeClr val="accent1"/>
                </a:solidFill>
                <a:latin typeface="Arial"/>
                <a:cs typeface="Arial"/>
              </a:rPr>
              <a:t>: </a:t>
            </a:r>
            <a:r>
              <a:rPr lang="ru-RU" sz="1100" dirty="0" smtClean="0">
                <a:solidFill>
                  <a:schemeClr val="accent1"/>
                </a:solidFill>
                <a:latin typeface="Arial"/>
                <a:cs typeface="Arial"/>
              </a:rPr>
              <a:t>средние или большие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Content Placeholder 4"/>
          <p:cNvSpPr txBox="1">
            <a:spLocks/>
          </p:cNvSpPr>
          <p:nvPr/>
        </p:nvSpPr>
        <p:spPr>
          <a:xfrm>
            <a:off x="5532638" y="2774675"/>
            <a:ext cx="3410410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indent="15875" algn="l" defTabSz="457200" rtl="0" eaLnBrk="1" fontAlgn="auto" latinLnBrk="0" hangingPunct="1">
              <a:lnSpc>
                <a:spcPct val="100000"/>
              </a:lnSpc>
              <a:buClr>
                <a:schemeClr val="bg2"/>
              </a:buClr>
              <a:buSzTx/>
              <a:tabLst/>
              <a:defRPr/>
            </a:pPr>
            <a:r>
              <a:rPr lang="sv-SE" sz="1100" b="1" dirty="0" smtClean="0">
                <a:solidFill>
                  <a:schemeClr val="accent1"/>
                </a:solidFill>
                <a:latin typeface="Arial"/>
                <a:cs typeface="Arial"/>
              </a:rPr>
              <a:t>AS-BL </a:t>
            </a:r>
            <a:r>
              <a:rPr lang="ru-RU" sz="1100" b="1" dirty="0" smtClean="0">
                <a:solidFill>
                  <a:schemeClr val="accent1"/>
                </a:solidFill>
                <a:latin typeface="Arial"/>
                <a:cs typeface="Arial"/>
              </a:rPr>
              <a:t>подключен к</a:t>
            </a:r>
            <a:r>
              <a:rPr lang="sv-SE" sz="1100" b="1" dirty="0" smtClean="0">
                <a:solidFill>
                  <a:schemeClr val="accent1"/>
                </a:solidFill>
                <a:latin typeface="Arial"/>
                <a:cs typeface="Arial"/>
              </a:rPr>
              <a:t> ES</a:t>
            </a:r>
            <a:r>
              <a:rPr lang="sv-SE" sz="1100" dirty="0" smtClean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ru-RU" sz="1100" dirty="0" smtClean="0">
                <a:solidFill>
                  <a:schemeClr val="accent1"/>
                </a:solidFill>
                <a:latin typeface="Arial"/>
                <a:cs typeface="Arial"/>
              </a:rPr>
              <a:t>как</a:t>
            </a:r>
            <a:r>
              <a:rPr lang="sv-SE" sz="1100" dirty="0" smtClean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ru-RU" sz="1100" dirty="0" smtClean="0">
                <a:solidFill>
                  <a:schemeClr val="accent1"/>
                </a:solidFill>
                <a:latin typeface="Arial"/>
                <a:cs typeface="Arial"/>
              </a:rPr>
              <a:t>сервер </a:t>
            </a:r>
            <a:r>
              <a:rPr lang="sv-SE" sz="1100" dirty="0" smtClean="0">
                <a:solidFill>
                  <a:schemeClr val="accent1"/>
                </a:solidFill>
                <a:latin typeface="Arial"/>
                <a:cs typeface="Arial"/>
              </a:rPr>
              <a:t>SmartStruxure. </a:t>
            </a:r>
          </a:p>
          <a:p>
            <a:pPr lvl="0" indent="15875" defTabSz="457200">
              <a:buClr>
                <a:schemeClr val="bg2"/>
              </a:buClr>
              <a:defRPr/>
            </a:pPr>
            <a:r>
              <a:rPr lang="ru-RU" sz="1100" b="1" dirty="0" smtClean="0">
                <a:solidFill>
                  <a:schemeClr val="accent1"/>
                </a:solidFill>
                <a:cs typeface="Arial"/>
              </a:rPr>
              <a:t>Задачи управления</a:t>
            </a:r>
            <a:r>
              <a:rPr kumimoji="0" lang="sv-SE" sz="11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lang="ru-RU" sz="110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небольшие или средние</a:t>
            </a:r>
            <a:r>
              <a:rPr kumimoji="0" lang="sv-SE" sz="11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sv-SE" sz="110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R="0" lvl="0" indent="15875" algn="l" defTabSz="457200" rtl="0" eaLnBrk="1" fontAlgn="auto" latinLnBrk="0" hangingPunct="1">
              <a:lnSpc>
                <a:spcPct val="100000"/>
              </a:lnSpc>
              <a:buClr>
                <a:schemeClr val="bg2"/>
              </a:buClr>
              <a:buSzTx/>
              <a:tabLst/>
              <a:defRPr/>
            </a:pPr>
            <a:r>
              <a:rPr lang="ru-RU" sz="1100" b="1" dirty="0" smtClean="0">
                <a:solidFill>
                  <a:schemeClr val="accent1"/>
                </a:solidFill>
                <a:latin typeface="Arial"/>
                <a:cs typeface="Arial"/>
              </a:rPr>
              <a:t>Полевые шины</a:t>
            </a:r>
            <a:r>
              <a:rPr lang="sv-SE" sz="1100" b="0" dirty="0" smtClean="0">
                <a:solidFill>
                  <a:schemeClr val="accent1"/>
                </a:solidFill>
                <a:latin typeface="Arial"/>
                <a:cs typeface="Arial"/>
              </a:rPr>
              <a:t>: </a:t>
            </a:r>
            <a:r>
              <a:rPr lang="ru-RU" sz="1100" dirty="0" smtClean="0">
                <a:solidFill>
                  <a:schemeClr val="accent1"/>
                </a:solidFill>
                <a:latin typeface="Arial"/>
                <a:cs typeface="Arial"/>
              </a:rPr>
              <a:t>Нет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55"/>
          <p:cNvSpPr>
            <a:spLocks noGrp="1"/>
          </p:cNvSpPr>
          <p:nvPr>
            <p:ph type="title"/>
          </p:nvPr>
        </p:nvSpPr>
        <p:spPr>
          <a:xfrm>
            <a:off x="258062" y="230188"/>
            <a:ext cx="8633531" cy="670180"/>
          </a:xfrm>
        </p:spPr>
        <p:txBody>
          <a:bodyPr/>
          <a:lstStyle/>
          <a:p>
            <a:pPr lvl="0"/>
            <a:r>
              <a:rPr lang="en-US" dirty="0" smtClean="0"/>
              <a:t>SmartX Controller − AS-B, AS-BL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19" name="Picture 118" descr="ASParch for PPT-2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3756" y="2126572"/>
            <a:ext cx="1673013" cy="176765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idx="15"/>
          </p:nvPr>
        </p:nvSpPr>
        <p:spPr>
          <a:xfrm>
            <a:off x="258056" y="604935"/>
            <a:ext cx="3850306" cy="338554"/>
          </a:xfrm>
        </p:spPr>
        <p:txBody>
          <a:bodyPr/>
          <a:lstStyle/>
          <a:p>
            <a:r>
              <a:rPr lang="ru-RU" b="1" dirty="0" smtClean="0"/>
              <a:t>Альтернативная архитектура</a:t>
            </a:r>
            <a:r>
              <a:rPr lang="en-US" b="1" dirty="0" smtClean="0"/>
              <a:t> </a:t>
            </a:r>
            <a:r>
              <a:rPr lang="en-US" dirty="0" smtClean="0"/>
              <a:t>(AS-BL </a:t>
            </a:r>
            <a:r>
              <a:rPr lang="ru-RU" dirty="0" smtClean="0"/>
              <a:t>работают как полевые контроллеры </a:t>
            </a:r>
            <a:r>
              <a:rPr lang="en-US" dirty="0" err="1" smtClean="0"/>
              <a:t>BACnet</a:t>
            </a:r>
            <a:r>
              <a:rPr lang="en-US" dirty="0" smtClean="0"/>
              <a:t>/IP)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sp>
        <p:nvSpPr>
          <p:cNvPr id="73" name="Line 3"/>
          <p:cNvSpPr>
            <a:spLocks noChangeShapeType="1"/>
          </p:cNvSpPr>
          <p:nvPr/>
        </p:nvSpPr>
        <p:spPr bwMode="auto">
          <a:xfrm flipV="1">
            <a:off x="3613254" y="1379918"/>
            <a:ext cx="4982433" cy="8922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2" name="Line 19"/>
          <p:cNvSpPr>
            <a:spLocks noChangeShapeType="1"/>
          </p:cNvSpPr>
          <p:nvPr/>
        </p:nvSpPr>
        <p:spPr bwMode="auto">
          <a:xfrm flipV="1">
            <a:off x="4108361" y="1376337"/>
            <a:ext cx="0" cy="493119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8" name="Text Box 51"/>
          <p:cNvSpPr txBox="1">
            <a:spLocks noChangeArrowheads="1"/>
          </p:cNvSpPr>
          <p:nvPr/>
        </p:nvSpPr>
        <p:spPr bwMode="auto">
          <a:xfrm>
            <a:off x="3521811" y="1427411"/>
            <a:ext cx="4460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1400" dirty="0" smtClean="0">
                <a:latin typeface="+mn-lt"/>
              </a:rPr>
              <a:t>AS-P</a:t>
            </a:r>
            <a:endParaRPr lang="en-US" sz="1400" dirty="0">
              <a:latin typeface="+mn-lt"/>
            </a:endParaRPr>
          </a:p>
        </p:txBody>
      </p:sp>
      <p:sp>
        <p:nvSpPr>
          <p:cNvPr id="142" name="Line 19"/>
          <p:cNvSpPr>
            <a:spLocks noChangeShapeType="1"/>
          </p:cNvSpPr>
          <p:nvPr/>
        </p:nvSpPr>
        <p:spPr bwMode="auto">
          <a:xfrm flipV="1">
            <a:off x="7684724" y="1388630"/>
            <a:ext cx="0" cy="49212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" name="Text Box 51"/>
          <p:cNvSpPr txBox="1">
            <a:spLocks noChangeArrowheads="1"/>
          </p:cNvSpPr>
          <p:nvPr/>
        </p:nvSpPr>
        <p:spPr bwMode="auto">
          <a:xfrm>
            <a:off x="6839542" y="1440102"/>
            <a:ext cx="7212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400" dirty="0" smtClean="0">
                <a:latin typeface="+mn-lt"/>
              </a:rPr>
              <a:t>AS-B</a:t>
            </a:r>
            <a:endParaRPr lang="en-US" sz="1400" dirty="0">
              <a:latin typeface="+mn-lt"/>
            </a:endParaRPr>
          </a:p>
        </p:txBody>
      </p:sp>
      <p:grpSp>
        <p:nvGrpSpPr>
          <p:cNvPr id="2" name="Group 76"/>
          <p:cNvGrpSpPr/>
          <p:nvPr/>
        </p:nvGrpSpPr>
        <p:grpSpPr>
          <a:xfrm>
            <a:off x="1289695" y="4128554"/>
            <a:ext cx="3848524" cy="536866"/>
            <a:chOff x="277249" y="3758900"/>
            <a:chExt cx="3848524" cy="1387957"/>
          </a:xfrm>
        </p:grpSpPr>
        <p:sp>
          <p:nvSpPr>
            <p:cNvPr id="160" name="Rounded Rectangle 159"/>
            <p:cNvSpPr/>
            <p:nvPr/>
          </p:nvSpPr>
          <p:spPr>
            <a:xfrm>
              <a:off x="277249" y="3758900"/>
              <a:ext cx="3848524" cy="138795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" name="Content Placeholder 4"/>
            <p:cNvSpPr txBox="1">
              <a:spLocks/>
            </p:cNvSpPr>
            <p:nvPr/>
          </p:nvSpPr>
          <p:spPr>
            <a:xfrm>
              <a:off x="390773" y="3833964"/>
              <a:ext cx="3735000" cy="13128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73038" marR="0" lvl="0" indent="-157163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500"/>
                </a:spcAft>
                <a:buClr>
                  <a:schemeClr val="bg2"/>
                </a:buClr>
                <a:buSzTx/>
                <a:tabLst/>
                <a:defRPr/>
              </a:pPr>
              <a:r>
                <a:rPr kumimoji="0" lang="sv-SE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AS-BL </a:t>
              </a: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подключены к</a:t>
              </a:r>
              <a:r>
                <a:rPr kumimoji="0" lang="sv-SE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AS-P</a:t>
              </a:r>
              <a:r>
                <a:rPr kumimoji="0" lang="sv-SE" sz="11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sv-SE" sz="1100" b="0" i="0" u="none" strike="noStrike" kern="1200" cap="none" spc="0" normalizeH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– </a:t>
              </a:r>
              <a:r>
                <a:rPr kumimoji="0" lang="ru-RU" sz="1100" b="0" i="0" u="sng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средние или большие</a:t>
              </a:r>
              <a:r>
                <a:rPr kumimoji="0" lang="sv-SE" sz="1100" b="0" i="0" strike="noStrike" kern="1200" cap="none" spc="0" normalizeH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ru-RU" sz="1100" b="0" i="0" u="none" strike="noStrike" kern="1200" cap="none" spc="0" normalizeH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сети контроллеров</a:t>
              </a:r>
              <a:r>
                <a:rPr kumimoji="0" lang="sv-SE" sz="1100" b="0" i="0" u="none" strike="noStrike" kern="1200" cap="none" spc="0" normalizeH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AS-BL </a:t>
              </a:r>
              <a:r>
                <a:rPr kumimoji="0" lang="ru-RU" sz="1100" b="0" i="0" u="none" strike="noStrike" kern="1200" cap="none" spc="0" normalizeH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подключены как контроллеры </a:t>
              </a:r>
              <a:r>
                <a:rPr kumimoji="0" lang="sv-SE" sz="1100" b="0" i="0" u="none" strike="noStrike" kern="1200" cap="none" spc="0" normalizeH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BACnet </a:t>
              </a:r>
              <a:r>
                <a:rPr kumimoji="0" lang="ru-RU" sz="1100" b="0" i="0" u="none" strike="noStrike" kern="1200" cap="none" spc="0" normalizeH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(не как серверы </a:t>
              </a:r>
              <a:r>
                <a:rPr kumimoji="0" lang="en-US" sz="1100" b="0" i="0" u="none" strike="noStrike" kern="1200" cap="none" spc="0" normalizeH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SmartStruxure)</a:t>
              </a:r>
              <a:endPara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63" name="Rounded Rectangle 162"/>
          <p:cNvSpPr/>
          <p:nvPr/>
        </p:nvSpPr>
        <p:spPr>
          <a:xfrm>
            <a:off x="5384801" y="4131350"/>
            <a:ext cx="3641608" cy="5340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4" name="Content Placeholder 4"/>
          <p:cNvSpPr txBox="1">
            <a:spLocks/>
          </p:cNvSpPr>
          <p:nvPr/>
        </p:nvSpPr>
        <p:spPr>
          <a:xfrm>
            <a:off x="5384801" y="4156187"/>
            <a:ext cx="3506792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3038" marR="0" lvl="0" indent="-157163" algn="l" defTabSz="457200" rtl="0" eaLnBrk="1" fontAlgn="auto" latinLnBrk="0" hangingPunct="1">
              <a:lnSpc>
                <a:spcPct val="100000"/>
              </a:lnSpc>
              <a:buClr>
                <a:schemeClr val="bg2"/>
              </a:buClr>
              <a:buSzTx/>
              <a:tabLst/>
              <a:defRPr/>
            </a:pPr>
            <a:r>
              <a:rPr kumimoji="0" lang="sv-SE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AS-BL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подключены</a:t>
            </a:r>
            <a:r>
              <a:rPr kumimoji="0" lang="sv-SE" sz="11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AS-B </a:t>
            </a:r>
            <a:r>
              <a:rPr kumimoji="0" lang="sv-SE" sz="11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 </a:t>
            </a:r>
            <a:r>
              <a:rPr kumimoji="0" lang="ru-RU" sz="11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небольшие сети</a:t>
            </a:r>
            <a:r>
              <a:rPr kumimoji="0" lang="sv-SE" sz="1100" b="0" i="0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1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контроллеров </a:t>
            </a:r>
            <a:r>
              <a:rPr kumimoji="0" lang="sv-SE" sz="11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AS-BL </a:t>
            </a:r>
            <a:r>
              <a:rPr kumimoji="0" lang="ru-RU" sz="11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подключены как контроллеры </a:t>
            </a:r>
            <a:r>
              <a:rPr kumimoji="0" lang="sv-SE" sz="11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BACnet </a:t>
            </a:r>
            <a:r>
              <a:rPr kumimoji="0" lang="ru-RU" sz="11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(не как серверы </a:t>
            </a:r>
            <a:r>
              <a:rPr kumimoji="0" lang="en-US" sz="11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SmartStruxure)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0" name="Line 19"/>
          <p:cNvSpPr>
            <a:spLocks noChangeShapeType="1"/>
          </p:cNvSpPr>
          <p:nvPr/>
        </p:nvSpPr>
        <p:spPr bwMode="auto">
          <a:xfrm flipV="1">
            <a:off x="2789897" y="2562474"/>
            <a:ext cx="248982" cy="6503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7" name="Line 19"/>
          <p:cNvSpPr>
            <a:spLocks noChangeShapeType="1"/>
          </p:cNvSpPr>
          <p:nvPr/>
        </p:nvSpPr>
        <p:spPr bwMode="auto">
          <a:xfrm flipV="1">
            <a:off x="3030928" y="2200224"/>
            <a:ext cx="0" cy="1191689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8" name="Line 19"/>
          <p:cNvSpPr>
            <a:spLocks noChangeShapeType="1"/>
          </p:cNvSpPr>
          <p:nvPr/>
        </p:nvSpPr>
        <p:spPr bwMode="auto">
          <a:xfrm flipV="1">
            <a:off x="3982800" y="2080531"/>
            <a:ext cx="0" cy="119694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9" name="Line 19"/>
          <p:cNvSpPr>
            <a:spLocks noChangeShapeType="1"/>
          </p:cNvSpPr>
          <p:nvPr/>
        </p:nvSpPr>
        <p:spPr bwMode="auto">
          <a:xfrm flipV="1">
            <a:off x="3015824" y="2200594"/>
            <a:ext cx="966976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" name="Line 19"/>
          <p:cNvSpPr>
            <a:spLocks noChangeShapeType="1"/>
          </p:cNvSpPr>
          <p:nvPr/>
        </p:nvSpPr>
        <p:spPr bwMode="auto">
          <a:xfrm flipV="1">
            <a:off x="2789897" y="3206115"/>
            <a:ext cx="248982" cy="6503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5" name="Text Box 51"/>
          <p:cNvSpPr txBox="1">
            <a:spLocks noChangeArrowheads="1"/>
          </p:cNvSpPr>
          <p:nvPr/>
        </p:nvSpPr>
        <p:spPr bwMode="auto">
          <a:xfrm>
            <a:off x="2221724" y="2699841"/>
            <a:ext cx="72121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100" dirty="0" smtClean="0">
                <a:latin typeface="+mn-lt"/>
              </a:rPr>
              <a:t>AS-BL</a:t>
            </a:r>
            <a:endParaRPr lang="en-US" sz="1100" dirty="0">
              <a:latin typeface="+mn-lt"/>
            </a:endParaRPr>
          </a:p>
        </p:txBody>
      </p:sp>
      <p:sp>
        <p:nvSpPr>
          <p:cNvPr id="76" name="Text Box 51"/>
          <p:cNvSpPr txBox="1">
            <a:spLocks noChangeArrowheads="1"/>
          </p:cNvSpPr>
          <p:nvPr/>
        </p:nvSpPr>
        <p:spPr bwMode="auto">
          <a:xfrm>
            <a:off x="2208472" y="3330900"/>
            <a:ext cx="72121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100" dirty="0" smtClean="0">
                <a:latin typeface="+mn-lt"/>
              </a:rPr>
              <a:t>AS-BL</a:t>
            </a:r>
            <a:endParaRPr lang="en-US" sz="1100" dirty="0">
              <a:latin typeface="+mn-lt"/>
            </a:endParaRPr>
          </a:p>
        </p:txBody>
      </p:sp>
      <p:sp>
        <p:nvSpPr>
          <p:cNvPr id="98" name="Content Placeholder 4"/>
          <p:cNvSpPr txBox="1">
            <a:spLocks/>
          </p:cNvSpPr>
          <p:nvPr/>
        </p:nvSpPr>
        <p:spPr>
          <a:xfrm>
            <a:off x="6799588" y="3388420"/>
            <a:ext cx="642329" cy="61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3038" marR="0" lvl="0" indent="-157163" algn="r" defTabSz="457200" rtl="0" eaLnBrk="1" fontAlgn="auto" latinLnBrk="0" hangingPunct="1">
              <a:lnSpc>
                <a:spcPct val="100000"/>
              </a:lnSpc>
              <a:buClr>
                <a:schemeClr val="bg2"/>
              </a:buClr>
              <a:buSzTx/>
              <a:tabLst/>
              <a:defRPr/>
            </a:pPr>
            <a:r>
              <a:rPr lang="sv-SE" sz="400" dirty="0" smtClean="0">
                <a:solidFill>
                  <a:srgbClr val="36C746"/>
                </a:solidFill>
                <a:latin typeface="Arial"/>
                <a:cs typeface="Arial"/>
              </a:rPr>
              <a:t>BACnet IP</a:t>
            </a:r>
          </a:p>
        </p:txBody>
      </p:sp>
      <p:sp>
        <p:nvSpPr>
          <p:cNvPr id="80" name="AutoShape 61"/>
          <p:cNvSpPr>
            <a:spLocks noChangeArrowheads="1"/>
          </p:cNvSpPr>
          <p:nvPr/>
        </p:nvSpPr>
        <p:spPr bwMode="auto">
          <a:xfrm>
            <a:off x="4190920" y="592935"/>
            <a:ext cx="1309747" cy="718499"/>
          </a:xfrm>
          <a:prstGeom prst="roundRect">
            <a:avLst>
              <a:gd name="adj" fmla="val 16667"/>
            </a:avLst>
          </a:prstGeom>
          <a:solidFill>
            <a:srgbClr val="87D200">
              <a:alpha val="25098"/>
            </a:srgbClr>
          </a:solidFill>
          <a:ln w="9525">
            <a:noFill/>
            <a:round/>
            <a:headEnd/>
            <a:tailEnd/>
          </a:ln>
        </p:spPr>
        <p:txBody>
          <a:bodyPr wrap="none" lIns="68589" tIns="34295" rIns="68589" bIns="34295" anchor="ctr"/>
          <a:lstStyle/>
          <a:p>
            <a:endParaRPr lang="en-US" dirty="0"/>
          </a:p>
        </p:txBody>
      </p:sp>
      <p:sp>
        <p:nvSpPr>
          <p:cNvPr id="115" name="Line 5"/>
          <p:cNvSpPr>
            <a:spLocks noChangeShapeType="1"/>
          </p:cNvSpPr>
          <p:nvPr/>
        </p:nvSpPr>
        <p:spPr bwMode="auto">
          <a:xfrm flipV="1">
            <a:off x="4867885" y="1102637"/>
            <a:ext cx="0" cy="286203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3" name="Group 90"/>
          <p:cNvGrpSpPr/>
          <p:nvPr/>
        </p:nvGrpSpPr>
        <p:grpSpPr>
          <a:xfrm>
            <a:off x="4308679" y="693971"/>
            <a:ext cx="906224" cy="513319"/>
            <a:chOff x="6555128" y="861854"/>
            <a:chExt cx="906224" cy="513319"/>
          </a:xfrm>
        </p:grpSpPr>
        <p:pic>
          <p:nvPicPr>
            <p:cNvPr id="9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55128" y="990939"/>
              <a:ext cx="906224" cy="384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49503" y="861854"/>
              <a:ext cx="365792" cy="365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65" name="Picture 64" descr="AS-B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9213" y="2424648"/>
            <a:ext cx="404087" cy="267046"/>
          </a:xfrm>
          <a:prstGeom prst="rect">
            <a:avLst/>
          </a:prstGeom>
        </p:spPr>
      </p:pic>
      <p:pic>
        <p:nvPicPr>
          <p:cNvPr id="66" name="Picture 65" descr="AS-B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9213" y="3055707"/>
            <a:ext cx="404087" cy="267046"/>
          </a:xfrm>
          <a:prstGeom prst="rect">
            <a:avLst/>
          </a:prstGeom>
        </p:spPr>
      </p:pic>
      <p:pic>
        <p:nvPicPr>
          <p:cNvPr id="83" name="Picture 82" descr="AS-P_2IO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54355" y="1637680"/>
            <a:ext cx="1431664" cy="516876"/>
          </a:xfrm>
          <a:prstGeom prst="rect">
            <a:avLst/>
          </a:prstGeom>
        </p:spPr>
      </p:pic>
      <p:sp>
        <p:nvSpPr>
          <p:cNvPr id="130" name="Line 19"/>
          <p:cNvSpPr>
            <a:spLocks noChangeShapeType="1"/>
          </p:cNvSpPr>
          <p:nvPr/>
        </p:nvSpPr>
        <p:spPr bwMode="auto">
          <a:xfrm flipV="1">
            <a:off x="6732989" y="2571108"/>
            <a:ext cx="248982" cy="6503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31" name="Line 19"/>
          <p:cNvSpPr>
            <a:spLocks noChangeShapeType="1"/>
          </p:cNvSpPr>
          <p:nvPr/>
        </p:nvSpPr>
        <p:spPr bwMode="auto">
          <a:xfrm flipV="1">
            <a:off x="6981971" y="2208858"/>
            <a:ext cx="0" cy="1191689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33" name="Line 19"/>
          <p:cNvSpPr>
            <a:spLocks noChangeShapeType="1"/>
          </p:cNvSpPr>
          <p:nvPr/>
        </p:nvSpPr>
        <p:spPr bwMode="auto">
          <a:xfrm flipV="1">
            <a:off x="7631103" y="2089165"/>
            <a:ext cx="0" cy="119694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34" name="Line 19"/>
          <p:cNvSpPr>
            <a:spLocks noChangeShapeType="1"/>
          </p:cNvSpPr>
          <p:nvPr/>
        </p:nvSpPr>
        <p:spPr bwMode="auto">
          <a:xfrm flipV="1">
            <a:off x="6982769" y="2209228"/>
            <a:ext cx="648334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35" name="Line 19"/>
          <p:cNvSpPr>
            <a:spLocks noChangeShapeType="1"/>
          </p:cNvSpPr>
          <p:nvPr/>
        </p:nvSpPr>
        <p:spPr bwMode="auto">
          <a:xfrm flipV="1">
            <a:off x="6732989" y="3214749"/>
            <a:ext cx="248982" cy="6503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38" name="Text Box 51"/>
          <p:cNvSpPr txBox="1">
            <a:spLocks noChangeArrowheads="1"/>
          </p:cNvSpPr>
          <p:nvPr/>
        </p:nvSpPr>
        <p:spPr bwMode="auto">
          <a:xfrm>
            <a:off x="6098414" y="2711134"/>
            <a:ext cx="72121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100" dirty="0" smtClean="0">
                <a:latin typeface="+mn-lt"/>
              </a:rPr>
              <a:t>AS-BL</a:t>
            </a:r>
            <a:endParaRPr lang="en-US" sz="1100" dirty="0">
              <a:latin typeface="+mn-lt"/>
            </a:endParaRPr>
          </a:p>
        </p:txBody>
      </p:sp>
      <p:sp>
        <p:nvSpPr>
          <p:cNvPr id="140" name="Text Box 51"/>
          <p:cNvSpPr txBox="1">
            <a:spLocks noChangeArrowheads="1"/>
          </p:cNvSpPr>
          <p:nvPr/>
        </p:nvSpPr>
        <p:spPr bwMode="auto">
          <a:xfrm>
            <a:off x="6102295" y="3342193"/>
            <a:ext cx="72121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100" dirty="0" smtClean="0">
                <a:latin typeface="+mn-lt"/>
              </a:rPr>
              <a:t>AS-BL</a:t>
            </a:r>
            <a:endParaRPr lang="en-US" sz="1100" dirty="0">
              <a:latin typeface="+mn-lt"/>
            </a:endParaRPr>
          </a:p>
        </p:txBody>
      </p:sp>
      <p:sp>
        <p:nvSpPr>
          <p:cNvPr id="144" name="Content Placeholder 4"/>
          <p:cNvSpPr txBox="1">
            <a:spLocks/>
          </p:cNvSpPr>
          <p:nvPr/>
        </p:nvSpPr>
        <p:spPr>
          <a:xfrm>
            <a:off x="6568299" y="2122287"/>
            <a:ext cx="642329" cy="61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3038" marR="0" lvl="0" indent="-157163" algn="r" defTabSz="457200" rtl="0" eaLnBrk="1" fontAlgn="auto" latinLnBrk="0" hangingPunct="1">
              <a:lnSpc>
                <a:spcPct val="100000"/>
              </a:lnSpc>
              <a:buClr>
                <a:schemeClr val="bg2"/>
              </a:buClr>
              <a:buSzTx/>
              <a:tabLst/>
              <a:defRPr/>
            </a:pPr>
            <a:r>
              <a:rPr lang="sv-SE" sz="400" dirty="0" smtClean="0">
                <a:solidFill>
                  <a:srgbClr val="36C746"/>
                </a:solidFill>
                <a:latin typeface="Arial"/>
                <a:cs typeface="Arial"/>
              </a:rPr>
              <a:t>BACnet IP</a:t>
            </a:r>
          </a:p>
        </p:txBody>
      </p:sp>
      <p:pic>
        <p:nvPicPr>
          <p:cNvPr id="147" name="Picture 146" descr="ASB arch for PPT4.em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64491" y="1898195"/>
            <a:ext cx="946444" cy="2050071"/>
          </a:xfrm>
          <a:prstGeom prst="rect">
            <a:avLst/>
          </a:prstGeom>
        </p:spPr>
      </p:pic>
      <p:pic>
        <p:nvPicPr>
          <p:cNvPr id="78" name="Picture 77" descr="AS-B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43715" y="1535994"/>
            <a:ext cx="875832" cy="578805"/>
          </a:xfrm>
          <a:prstGeom prst="rect">
            <a:avLst/>
          </a:prstGeom>
        </p:spPr>
      </p:pic>
      <p:pic>
        <p:nvPicPr>
          <p:cNvPr id="46" name="Picture 45" descr="AS-B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66255" y="2444088"/>
            <a:ext cx="404087" cy="267046"/>
          </a:xfrm>
          <a:prstGeom prst="rect">
            <a:avLst/>
          </a:prstGeom>
        </p:spPr>
      </p:pic>
      <p:pic>
        <p:nvPicPr>
          <p:cNvPr id="47" name="Picture 46" descr="AS-B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66255" y="3075147"/>
            <a:ext cx="404087" cy="267046"/>
          </a:xfrm>
          <a:prstGeom prst="rect">
            <a:avLst/>
          </a:prstGeom>
        </p:spPr>
      </p:pic>
      <p:pic>
        <p:nvPicPr>
          <p:cNvPr id="48" name="Picture 47" descr="Integration Efficiency Bubbl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38710" y="111707"/>
            <a:ext cx="664372" cy="672651"/>
          </a:xfrm>
          <a:prstGeom prst="rect">
            <a:avLst/>
          </a:prstGeom>
        </p:spPr>
      </p:pic>
      <p:pic>
        <p:nvPicPr>
          <p:cNvPr id="49" name="Picture 48" descr="Services Efficiency Bubbl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39209" y="111707"/>
            <a:ext cx="676656" cy="676656"/>
          </a:xfrm>
          <a:prstGeom prst="rect">
            <a:avLst/>
          </a:prstGeom>
        </p:spPr>
      </p:pic>
      <p:pic>
        <p:nvPicPr>
          <p:cNvPr id="50" name="Picture 49" descr="Control Efficiency Yellow Bubbl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39332" y="111707"/>
            <a:ext cx="667512" cy="667512"/>
          </a:xfrm>
          <a:prstGeom prst="rect">
            <a:avLst/>
          </a:prstGeom>
        </p:spPr>
      </p:pic>
      <p:grpSp>
        <p:nvGrpSpPr>
          <p:cNvPr id="5" name="Group 52"/>
          <p:cNvGrpSpPr/>
          <p:nvPr/>
        </p:nvGrpSpPr>
        <p:grpSpPr>
          <a:xfrm>
            <a:off x="195943" y="973478"/>
            <a:ext cx="2102616" cy="1906931"/>
            <a:chOff x="223655" y="876680"/>
            <a:chExt cx="3913586" cy="1380569"/>
          </a:xfrm>
        </p:grpSpPr>
        <p:sp>
          <p:nvSpPr>
            <p:cNvPr id="54" name="Rounded Rectangle 53"/>
            <p:cNvSpPr/>
            <p:nvPr/>
          </p:nvSpPr>
          <p:spPr>
            <a:xfrm>
              <a:off x="223655" y="876680"/>
              <a:ext cx="3913586" cy="1380569"/>
            </a:xfrm>
            <a:prstGeom prst="roundRect">
              <a:avLst>
                <a:gd name="adj" fmla="val 5761"/>
              </a:avLst>
            </a:prstGeom>
            <a:ln w="127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Content Placeholder 4"/>
            <p:cNvSpPr txBox="1">
              <a:spLocks/>
            </p:cNvSpPr>
            <p:nvPr/>
          </p:nvSpPr>
          <p:spPr>
            <a:xfrm>
              <a:off x="474010" y="936136"/>
              <a:ext cx="3555618" cy="129979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indent="15875" defTabSz="457200">
                <a:spcBef>
                  <a:spcPts val="400"/>
                </a:spcBef>
                <a:buClr>
                  <a:schemeClr val="bg2"/>
                </a:buClr>
                <a:defRPr/>
              </a:pPr>
              <a:r>
                <a:rPr lang="ru-RU" sz="1100" dirty="0" smtClean="0">
                  <a:solidFill>
                    <a:schemeClr val="accent1"/>
                  </a:solidFill>
                  <a:latin typeface="Arial"/>
                  <a:cs typeface="Arial"/>
                </a:rPr>
                <a:t>Некоторые функции решения </a:t>
              </a:r>
              <a:r>
                <a:rPr lang="en-US" sz="1100" dirty="0" smtClean="0">
                  <a:solidFill>
                    <a:schemeClr val="accent1"/>
                  </a:solidFill>
                  <a:latin typeface="Arial"/>
                  <a:cs typeface="Arial"/>
                </a:rPr>
                <a:t>SmartStruxure </a:t>
              </a:r>
              <a:r>
                <a:rPr lang="ru-RU" sz="1100" dirty="0" smtClean="0">
                  <a:solidFill>
                    <a:schemeClr val="accent1"/>
                  </a:solidFill>
                  <a:latin typeface="Arial"/>
                  <a:cs typeface="Arial"/>
                </a:rPr>
                <a:t>недоступны (или работают иначе) в этой архитектуре</a:t>
              </a:r>
              <a:endParaRPr lang="sv-SE" sz="1100" dirty="0" smtClean="0">
                <a:solidFill>
                  <a:schemeClr val="accent1"/>
                </a:solidFill>
                <a:latin typeface="Arial"/>
                <a:cs typeface="Arial"/>
              </a:endParaRPr>
            </a:p>
            <a:p>
              <a:pPr lvl="0" indent="15875" defTabSz="457200">
                <a:spcBef>
                  <a:spcPts val="400"/>
                </a:spcBef>
                <a:buClr>
                  <a:schemeClr val="bg2"/>
                </a:buClr>
                <a:defRPr/>
              </a:pPr>
              <a:endParaRPr lang="sv-SE" sz="1100" dirty="0" smtClean="0">
                <a:solidFill>
                  <a:schemeClr val="accent1"/>
                </a:solidFill>
                <a:latin typeface="Arial"/>
                <a:cs typeface="Arial"/>
              </a:endParaRPr>
            </a:p>
            <a:p>
              <a:pPr lvl="0" indent="15875" defTabSz="457200">
                <a:spcBef>
                  <a:spcPts val="400"/>
                </a:spcBef>
                <a:buClr>
                  <a:schemeClr val="bg2"/>
                </a:buClr>
                <a:defRPr/>
              </a:pPr>
              <a:r>
                <a:rPr lang="ru-RU" sz="1100" dirty="0" smtClean="0">
                  <a:solidFill>
                    <a:schemeClr val="accent5"/>
                  </a:solidFill>
                  <a:latin typeface="Arial"/>
                  <a:cs typeface="Arial"/>
                </a:rPr>
                <a:t>См. следующий слайд с примерами применения</a:t>
              </a:r>
              <a:r>
                <a:rPr lang="sv-SE" sz="1100" dirty="0" smtClean="0">
                  <a:solidFill>
                    <a:schemeClr val="accent5"/>
                  </a:solidFill>
                  <a:latin typeface="Arial"/>
                  <a:cs typeface="Arial"/>
                </a:rPr>
                <a:t>, </a:t>
              </a:r>
              <a:r>
                <a:rPr lang="ru-RU" sz="1100" dirty="0" smtClean="0">
                  <a:solidFill>
                    <a:schemeClr val="accent5"/>
                  </a:solidFill>
                  <a:latin typeface="Arial"/>
                  <a:cs typeface="Arial"/>
                </a:rPr>
                <a:t>информацией о производительности и особенностях работы</a:t>
              </a:r>
              <a:endParaRPr lang="sv-SE" sz="1050" dirty="0" smtClean="0">
                <a:solidFill>
                  <a:schemeClr val="accent5"/>
                </a:solidFill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728301" y="1106327"/>
            <a:ext cx="4309335" cy="3364074"/>
          </a:xfrm>
          <a:prstGeom prst="roundRect">
            <a:avLst/>
          </a:prstGeom>
          <a:ln w="12700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92556" y="2999684"/>
            <a:ext cx="4085962" cy="954294"/>
          </a:xfrm>
          <a:prstGeom prst="roundRect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5296" y="1388626"/>
            <a:ext cx="4085962" cy="1419233"/>
          </a:xfrm>
          <a:prstGeom prst="roundRect">
            <a:avLst/>
          </a:prstGeom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6" name="Title 55"/>
          <p:cNvSpPr>
            <a:spLocks noGrp="1"/>
          </p:cNvSpPr>
          <p:nvPr>
            <p:ph type="title"/>
          </p:nvPr>
        </p:nvSpPr>
        <p:spPr>
          <a:xfrm>
            <a:off x="258062" y="230188"/>
            <a:ext cx="8633531" cy="615553"/>
          </a:xfrm>
        </p:spPr>
        <p:txBody>
          <a:bodyPr/>
          <a:lstStyle/>
          <a:p>
            <a:pPr lvl="0"/>
            <a:r>
              <a:rPr lang="en-US" dirty="0" err="1" smtClean="0"/>
              <a:t>SmartX</a:t>
            </a:r>
            <a:r>
              <a:rPr lang="en-US" dirty="0" smtClean="0"/>
              <a:t> </a:t>
            </a:r>
            <a:r>
              <a:rPr lang="ru-RU" dirty="0" smtClean="0"/>
              <a:t>Контроллер</a:t>
            </a:r>
            <a:r>
              <a:rPr lang="en-US" dirty="0" smtClean="0"/>
              <a:t> − AS-B, AS-BL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8" name="Text Placeholder 57"/>
          <p:cNvSpPr>
            <a:spLocks noGrp="1"/>
          </p:cNvSpPr>
          <p:nvPr>
            <p:ph type="body" idx="16"/>
          </p:nvPr>
        </p:nvSpPr>
        <p:spPr>
          <a:xfrm>
            <a:off x="258061" y="604936"/>
            <a:ext cx="8633531" cy="169277"/>
          </a:xfrm>
        </p:spPr>
        <p:txBody>
          <a:bodyPr/>
          <a:lstStyle/>
          <a:p>
            <a:r>
              <a:rPr lang="ru-RU" b="1" dirty="0" smtClean="0"/>
              <a:t>Альтернативная архитектура</a:t>
            </a:r>
            <a:r>
              <a:rPr lang="en-US" b="1" dirty="0" smtClean="0"/>
              <a:t> </a:t>
            </a:r>
            <a:r>
              <a:rPr lang="en-US" dirty="0" smtClean="0"/>
              <a:t>(AS-BL </a:t>
            </a:r>
            <a:r>
              <a:rPr lang="ru-RU" dirty="0" smtClean="0"/>
              <a:t>работают как полевые контроллеры </a:t>
            </a:r>
            <a:r>
              <a:rPr lang="en-US" dirty="0" err="1" smtClean="0"/>
              <a:t>BACnet</a:t>
            </a:r>
            <a:r>
              <a:rPr lang="en-US" dirty="0" smtClean="0"/>
              <a:t>/IP)</a:t>
            </a:r>
            <a:endParaRPr lang="en-US" dirty="0"/>
          </a:p>
        </p:txBody>
      </p:sp>
      <p:sp>
        <p:nvSpPr>
          <p:cNvPr id="61" name="Content Placeholder 60"/>
          <p:cNvSpPr>
            <a:spLocks noGrp="1"/>
          </p:cNvSpPr>
          <p:nvPr>
            <p:ph sz="quarter" idx="20"/>
          </p:nvPr>
        </p:nvSpPr>
        <p:spPr>
          <a:xfrm>
            <a:off x="411335" y="1420301"/>
            <a:ext cx="3928186" cy="1510670"/>
          </a:xfrm>
          <a:noFill/>
        </p:spPr>
        <p:txBody>
          <a:bodyPr/>
          <a:lstStyle/>
          <a:p>
            <a:pPr lvl="0" indent="15875" defTabSz="457200">
              <a:spcBef>
                <a:spcPts val="400"/>
              </a:spcBef>
              <a:buNone/>
              <a:defRPr/>
            </a:pPr>
            <a:r>
              <a:rPr lang="ru-RU" dirty="0" smtClean="0"/>
              <a:t>Примеры применения</a:t>
            </a:r>
            <a:endParaRPr lang="sv-SE" dirty="0" smtClean="0"/>
          </a:p>
          <a:p>
            <a:pPr marL="368252" lvl="1" indent="-163513" defTabSz="457200">
              <a:spcBef>
                <a:spcPts val="400"/>
              </a:spcBef>
              <a:defRPr/>
            </a:pPr>
            <a:r>
              <a:rPr lang="ru-RU" sz="1000" dirty="0" smtClean="0"/>
              <a:t>Контроллер </a:t>
            </a:r>
            <a:r>
              <a:rPr lang="sv-SE" sz="1000" dirty="0" smtClean="0"/>
              <a:t>AS-P </a:t>
            </a:r>
            <a:r>
              <a:rPr lang="ru-RU" sz="1000" dirty="0" smtClean="0"/>
              <a:t>или</a:t>
            </a:r>
            <a:r>
              <a:rPr lang="sv-SE" sz="1000" dirty="0" smtClean="0"/>
              <a:t> AS-B</a:t>
            </a:r>
            <a:r>
              <a:rPr lang="ru-RU" sz="1000" dirty="0" smtClean="0"/>
              <a:t>, выступающий</a:t>
            </a:r>
            <a:r>
              <a:rPr lang="sv-SE" sz="1000" dirty="0" smtClean="0"/>
              <a:t> </a:t>
            </a:r>
            <a:r>
              <a:rPr lang="ru-RU" sz="1000" dirty="0" smtClean="0"/>
              <a:t>в роли концентратора для нескольких </a:t>
            </a:r>
            <a:r>
              <a:rPr lang="sv-SE" sz="1000" dirty="0" smtClean="0"/>
              <a:t>AS-BL (</a:t>
            </a:r>
            <a:r>
              <a:rPr lang="ru-RU" sz="1000" dirty="0" smtClean="0"/>
              <a:t>по этажу</a:t>
            </a:r>
            <a:r>
              <a:rPr lang="sv-SE" sz="1000" dirty="0" smtClean="0"/>
              <a:t>, </a:t>
            </a:r>
            <a:r>
              <a:rPr lang="ru-RU" sz="1000" dirty="0" smtClean="0"/>
              <a:t>зданию</a:t>
            </a:r>
            <a:r>
              <a:rPr lang="sv-SE" sz="1000" dirty="0" smtClean="0"/>
              <a:t> </a:t>
            </a:r>
            <a:r>
              <a:rPr lang="ru-RU" sz="1000" dirty="0" smtClean="0"/>
              <a:t>или</a:t>
            </a:r>
            <a:r>
              <a:rPr lang="sv-SE" sz="1000" dirty="0" smtClean="0"/>
              <a:t> </a:t>
            </a:r>
            <a:r>
              <a:rPr lang="ru-RU" sz="1000" dirty="0" smtClean="0"/>
              <a:t>площадке</a:t>
            </a:r>
            <a:r>
              <a:rPr lang="sv-SE" sz="1000" dirty="0" smtClean="0"/>
              <a:t>)</a:t>
            </a:r>
          </a:p>
          <a:p>
            <a:pPr marL="368252" lvl="1" indent="-163513" defTabSz="457200">
              <a:defRPr/>
            </a:pPr>
            <a:r>
              <a:rPr lang="ru-RU" sz="1000" dirty="0" smtClean="0"/>
              <a:t>Использование различных версий </a:t>
            </a:r>
            <a:r>
              <a:rPr lang="sv-SE" sz="1000" dirty="0" smtClean="0"/>
              <a:t>AS-BL </a:t>
            </a:r>
            <a:r>
              <a:rPr lang="ru-RU" sz="1000" dirty="0" smtClean="0"/>
              <a:t>независимо от версии </a:t>
            </a:r>
            <a:r>
              <a:rPr lang="sv-SE" sz="1000" dirty="0" smtClean="0"/>
              <a:t>SBO </a:t>
            </a:r>
            <a:r>
              <a:rPr lang="ru-RU" sz="1000" dirty="0" smtClean="0"/>
              <a:t>всей системы</a:t>
            </a:r>
            <a:r>
              <a:rPr lang="sv-SE" sz="1000" dirty="0" smtClean="0"/>
              <a:t> (</a:t>
            </a:r>
            <a:r>
              <a:rPr lang="ru-RU" sz="1000" dirty="0" smtClean="0"/>
              <a:t>могут быть разные</a:t>
            </a:r>
            <a:r>
              <a:rPr lang="sv-SE" sz="1000" dirty="0" smtClean="0"/>
              <a:t>)</a:t>
            </a:r>
          </a:p>
          <a:p>
            <a:pPr lvl="1">
              <a:buNone/>
            </a:pPr>
            <a:endParaRPr lang="sv-SE" sz="1000" dirty="0" smtClean="0">
              <a:solidFill>
                <a:srgbClr val="FF0000"/>
              </a:solidFill>
            </a:endParaRPr>
          </a:p>
        </p:txBody>
      </p:sp>
      <p:sp>
        <p:nvSpPr>
          <p:cNvPr id="62" name="Content Placeholder 61"/>
          <p:cNvSpPr>
            <a:spLocks noGrp="1"/>
          </p:cNvSpPr>
          <p:nvPr>
            <p:ph sz="quarter" idx="21"/>
          </p:nvPr>
        </p:nvSpPr>
        <p:spPr>
          <a:xfrm>
            <a:off x="4791075" y="1217844"/>
            <a:ext cx="4100511" cy="3272691"/>
          </a:xfrm>
          <a:noFill/>
        </p:spPr>
        <p:txBody>
          <a:bodyPr/>
          <a:lstStyle/>
          <a:p>
            <a:pPr lvl="0" indent="15875" defTabSz="457200">
              <a:spcBef>
                <a:spcPts val="400"/>
              </a:spcBef>
              <a:buClr>
                <a:schemeClr val="bg2"/>
              </a:buClr>
              <a:buNone/>
              <a:defRPr/>
            </a:pPr>
            <a:r>
              <a:rPr lang="ru-RU" dirty="0" smtClean="0"/>
              <a:t>Ограничения этой архитектуры</a:t>
            </a:r>
            <a:endParaRPr lang="sv-SE" dirty="0" smtClean="0"/>
          </a:p>
          <a:p>
            <a:pPr marL="368252" lvl="1" indent="-163513" defTabSz="457200">
              <a:defRPr/>
            </a:pPr>
            <a:r>
              <a:rPr lang="ru-RU" sz="1000" dirty="0" smtClean="0"/>
              <a:t>Только объекты </a:t>
            </a:r>
            <a:r>
              <a:rPr lang="sv-SE" sz="1000" dirty="0" smtClean="0"/>
              <a:t>BACnet AS-BL </a:t>
            </a:r>
            <a:r>
              <a:rPr lang="ru-RU" sz="1000" dirty="0" smtClean="0"/>
              <a:t>будут доступны на</a:t>
            </a:r>
            <a:r>
              <a:rPr lang="sv-SE" sz="1000" dirty="0" smtClean="0"/>
              <a:t> AS-P, AS-B</a:t>
            </a:r>
          </a:p>
          <a:p>
            <a:pPr marL="544419" lvl="2" indent="-163513" defTabSz="457200">
              <a:defRPr/>
            </a:pPr>
            <a:r>
              <a:rPr lang="ru-RU" sz="900" dirty="0" smtClean="0"/>
              <a:t>Все</a:t>
            </a:r>
            <a:r>
              <a:rPr lang="sv-SE" sz="900" dirty="0" smtClean="0"/>
              <a:t> </a:t>
            </a:r>
            <a:r>
              <a:rPr lang="ru-RU" sz="900" dirty="0" smtClean="0"/>
              <a:t>точки В/В и объекты не</a:t>
            </a:r>
            <a:r>
              <a:rPr lang="sv-SE" sz="900" dirty="0" smtClean="0"/>
              <a:t>-BACnet </a:t>
            </a:r>
            <a:r>
              <a:rPr lang="ru-RU" sz="900" dirty="0" smtClean="0"/>
              <a:t>необходимо открыть через объекты </a:t>
            </a:r>
            <a:r>
              <a:rPr lang="sv-SE" sz="900" dirty="0" smtClean="0"/>
              <a:t>BACnet proxy</a:t>
            </a:r>
          </a:p>
          <a:p>
            <a:pPr marL="544419" lvl="2" indent="-163513" defTabSz="457200">
              <a:defRPr/>
            </a:pPr>
            <a:r>
              <a:rPr lang="ru-RU" sz="900" dirty="0" smtClean="0"/>
              <a:t>Принудительное ручное управление потребует программирования</a:t>
            </a:r>
            <a:endParaRPr lang="sv-SE" sz="900" dirty="0" smtClean="0"/>
          </a:p>
          <a:p>
            <a:pPr marL="544419" lvl="2" indent="-163513" defTabSz="457200">
              <a:defRPr/>
            </a:pPr>
            <a:r>
              <a:rPr lang="ru-RU" sz="900" dirty="0" smtClean="0"/>
              <a:t>Доступны только объекты </a:t>
            </a:r>
            <a:r>
              <a:rPr lang="sv-SE" sz="900" dirty="0" smtClean="0"/>
              <a:t>BACnet</a:t>
            </a:r>
            <a:r>
              <a:rPr lang="ru-RU" sz="900" dirty="0" smtClean="0"/>
              <a:t> в папке приложения</a:t>
            </a:r>
            <a:r>
              <a:rPr lang="sv-SE" sz="900" dirty="0" smtClean="0"/>
              <a:t> (</a:t>
            </a:r>
            <a:r>
              <a:rPr lang="ru-RU" sz="900" dirty="0" smtClean="0"/>
              <a:t>без</a:t>
            </a:r>
            <a:r>
              <a:rPr lang="sv-SE" sz="900" dirty="0" smtClean="0"/>
              <a:t> Script </a:t>
            </a:r>
            <a:r>
              <a:rPr lang="ru-RU" sz="900" dirty="0" smtClean="0"/>
              <a:t>или</a:t>
            </a:r>
            <a:r>
              <a:rPr lang="sv-SE" sz="900" dirty="0" smtClean="0"/>
              <a:t> FB)</a:t>
            </a:r>
          </a:p>
          <a:p>
            <a:pPr marL="544419" lvl="2" indent="-163513" defTabSz="457200">
              <a:defRPr/>
            </a:pPr>
            <a:r>
              <a:rPr lang="ru-RU" sz="900" dirty="0" smtClean="0"/>
              <a:t>Нельзя использовать функцию резервного копирования для дублирования конфигурации серверов </a:t>
            </a:r>
            <a:r>
              <a:rPr lang="en-US" sz="900" dirty="0" smtClean="0"/>
              <a:t>SmartStruxure </a:t>
            </a:r>
            <a:r>
              <a:rPr lang="ru-RU" sz="900" dirty="0" smtClean="0"/>
              <a:t>с </a:t>
            </a:r>
            <a:r>
              <a:rPr lang="en-US" sz="900" dirty="0" err="1" smtClean="0"/>
              <a:t>BACnet</a:t>
            </a:r>
            <a:endParaRPr lang="sv-SE" sz="900" dirty="0" smtClean="0"/>
          </a:p>
          <a:p>
            <a:pPr marL="368252" lvl="1" indent="-163513" defTabSz="457200">
              <a:defRPr/>
            </a:pPr>
            <a:r>
              <a:rPr lang="ru-RU" sz="1000" dirty="0" smtClean="0"/>
              <a:t>Нет доступа к встроенным тревогам, программам и пр.</a:t>
            </a:r>
            <a:endParaRPr lang="sv-SE" sz="1000" dirty="0" smtClean="0"/>
          </a:p>
          <a:p>
            <a:pPr marL="368252" lvl="1" indent="-163513" defTabSz="457200">
              <a:defRPr/>
            </a:pPr>
            <a:r>
              <a:rPr lang="ru-RU" sz="1000" dirty="0" smtClean="0"/>
              <a:t>Все </a:t>
            </a:r>
            <a:r>
              <a:rPr lang="en-US" sz="1000" dirty="0" err="1" smtClean="0"/>
              <a:t>BACnet</a:t>
            </a:r>
            <a:r>
              <a:rPr lang="en-US" sz="1000" dirty="0" smtClean="0"/>
              <a:t> </a:t>
            </a:r>
            <a:r>
              <a:rPr lang="ru-RU" sz="1000" dirty="0" smtClean="0"/>
              <a:t>контроллеры</a:t>
            </a:r>
            <a:r>
              <a:rPr lang="sv-SE" sz="1000" dirty="0" smtClean="0"/>
              <a:t> AS-BL </a:t>
            </a:r>
            <a:r>
              <a:rPr lang="ru-RU" sz="1000" dirty="0" smtClean="0"/>
              <a:t>необходимо создать в </a:t>
            </a:r>
            <a:r>
              <a:rPr lang="sv-SE" sz="1000" dirty="0" smtClean="0"/>
              <a:t>AS-P </a:t>
            </a:r>
            <a:r>
              <a:rPr lang="ru-RU" sz="1000" dirty="0" smtClean="0"/>
              <a:t>или</a:t>
            </a:r>
            <a:r>
              <a:rPr lang="sv-SE" sz="1000" dirty="0" smtClean="0"/>
              <a:t> AS-B (</a:t>
            </a:r>
            <a:r>
              <a:rPr lang="ru-RU" sz="1000" dirty="0" smtClean="0"/>
              <a:t>нет автоматического обнаружения</a:t>
            </a:r>
            <a:r>
              <a:rPr lang="sv-SE" sz="1000" dirty="0" smtClean="0"/>
              <a:t>)</a:t>
            </a:r>
          </a:p>
          <a:p>
            <a:pPr lvl="1"/>
            <a:r>
              <a:rPr lang="ru-RU" sz="1000" dirty="0" smtClean="0"/>
              <a:t>Для программирования необходимо подключение к каждому </a:t>
            </a:r>
            <a:r>
              <a:rPr lang="en-US" sz="1000" dirty="0" smtClean="0"/>
              <a:t>AS-BL, </a:t>
            </a:r>
            <a:r>
              <a:rPr lang="ru-RU" sz="1000" dirty="0" smtClean="0"/>
              <a:t>затем выгрузить объекты на </a:t>
            </a:r>
            <a:r>
              <a:rPr lang="en-US" sz="1000" dirty="0" smtClean="0"/>
              <a:t>AS-P</a:t>
            </a:r>
            <a:r>
              <a:rPr lang="ru-RU" sz="1000" dirty="0" smtClean="0"/>
              <a:t> или </a:t>
            </a:r>
            <a:r>
              <a:rPr lang="en-US" sz="1000" dirty="0" smtClean="0"/>
              <a:t>AS-B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pic>
        <p:nvPicPr>
          <p:cNvPr id="48" name="Picture 47" descr="Integration Efficiency Bubb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8710" y="111707"/>
            <a:ext cx="664372" cy="672651"/>
          </a:xfrm>
          <a:prstGeom prst="rect">
            <a:avLst/>
          </a:prstGeom>
        </p:spPr>
      </p:pic>
      <p:pic>
        <p:nvPicPr>
          <p:cNvPr id="49" name="Picture 48" descr="Services Efficiency Bubb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39209" y="111707"/>
            <a:ext cx="676656" cy="676656"/>
          </a:xfrm>
          <a:prstGeom prst="rect">
            <a:avLst/>
          </a:prstGeom>
        </p:spPr>
      </p:pic>
      <p:pic>
        <p:nvPicPr>
          <p:cNvPr id="50" name="Picture 49" descr="Control Efficiency Yellow Bubb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9332" y="111707"/>
            <a:ext cx="667512" cy="667512"/>
          </a:xfrm>
          <a:prstGeom prst="rect">
            <a:avLst/>
          </a:prstGeom>
        </p:spPr>
      </p:pic>
      <p:sp>
        <p:nvSpPr>
          <p:cNvPr id="79" name="Content Placeholder 61"/>
          <p:cNvSpPr txBox="1">
            <a:spLocks/>
          </p:cNvSpPr>
          <p:nvPr/>
        </p:nvSpPr>
        <p:spPr>
          <a:xfrm>
            <a:off x="411336" y="3117851"/>
            <a:ext cx="3928186" cy="95923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72996" marR="0" lvl="0" indent="15875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Производительность</a:t>
            </a: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368252" lvl="1" indent="-163513" defTabSz="457200">
              <a:spcBef>
                <a:spcPts val="500"/>
              </a:spcBef>
              <a:spcAft>
                <a:spcPts val="500"/>
              </a:spcAft>
              <a:buClr>
                <a:srgbClr val="36C746"/>
              </a:buClr>
              <a:buFont typeface="Arial"/>
              <a:buChar char="•"/>
              <a:defRPr/>
            </a:pPr>
            <a:r>
              <a:rPr lang="ru-RU" sz="1000" dirty="0" smtClean="0">
                <a:solidFill>
                  <a:schemeClr val="accent1"/>
                </a:solidFill>
                <a:cs typeface="Arial"/>
              </a:rPr>
              <a:t>Производительность этой архитектуры не была протестирована, и возможная степень </a:t>
            </a:r>
            <a:r>
              <a:rPr lang="ru-RU" sz="1000" dirty="0" err="1" smtClean="0">
                <a:solidFill>
                  <a:schemeClr val="accent1"/>
                </a:solidFill>
                <a:cs typeface="Arial"/>
              </a:rPr>
              <a:t>масштабируемости</a:t>
            </a:r>
            <a:r>
              <a:rPr lang="ru-RU" sz="1000" dirty="0" smtClean="0">
                <a:solidFill>
                  <a:schemeClr val="accent1"/>
                </a:solidFill>
                <a:cs typeface="Arial"/>
              </a:rPr>
              <a:t> не зафиксирована</a:t>
            </a:r>
            <a:r>
              <a:rPr lang="sv-SE" sz="1000" dirty="0" smtClean="0">
                <a:solidFill>
                  <a:schemeClr val="accent1"/>
                </a:solidFill>
                <a:cs typeface="Arial"/>
              </a:rPr>
              <a:t>. </a:t>
            </a:r>
            <a:r>
              <a:rPr lang="en-US" sz="1000" dirty="0" smtClean="0">
                <a:solidFill>
                  <a:schemeClr val="accent1"/>
                </a:solidFill>
                <a:latin typeface="Arial"/>
                <a:cs typeface="Arial"/>
              </a:rPr>
              <a:t/>
            </a:r>
            <a:br>
              <a:rPr lang="en-US" sz="1000" dirty="0" smtClean="0">
                <a:solidFill>
                  <a:schemeClr val="accent1"/>
                </a:solidFill>
                <a:latin typeface="Arial"/>
                <a:cs typeface="Arial"/>
              </a:rPr>
            </a:br>
            <a:endParaRPr lang="sv-SE" sz="1000" dirty="0" smtClean="0">
              <a:solidFill>
                <a:schemeClr val="accent1"/>
              </a:solidFill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применения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 smtClean="0"/>
              <a:t>SmartX</a:t>
            </a:r>
            <a:r>
              <a:rPr lang="en-US" dirty="0" smtClean="0"/>
              <a:t> </a:t>
            </a:r>
            <a:r>
              <a:rPr lang="ru-RU" dirty="0" smtClean="0"/>
              <a:t>Контроллер </a:t>
            </a:r>
            <a:r>
              <a:rPr lang="en-US" dirty="0" smtClean="0"/>
              <a:t>– AS-B &amp; AS-BL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15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Elbow Connector 48"/>
          <p:cNvCxnSpPr/>
          <p:nvPr/>
        </p:nvCxnSpPr>
        <p:spPr>
          <a:xfrm rot="10800000">
            <a:off x="841765" y="1834308"/>
            <a:ext cx="242321" cy="1017606"/>
          </a:xfrm>
          <a:prstGeom prst="bentConnector2">
            <a:avLst/>
          </a:prstGeom>
          <a:ln w="19050" cap="rnd">
            <a:solidFill>
              <a:srgbClr val="36C7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2" cstate="print"/>
          <a:srcRect l="14678"/>
          <a:stretch>
            <a:fillRect/>
          </a:stretch>
        </p:blipFill>
        <p:spPr bwMode="auto">
          <a:xfrm>
            <a:off x="3528541" y="1748421"/>
            <a:ext cx="3843648" cy="212319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58062" y="230188"/>
            <a:ext cx="8633531" cy="307777"/>
          </a:xfrm>
        </p:spPr>
        <p:txBody>
          <a:bodyPr/>
          <a:lstStyle/>
          <a:p>
            <a:r>
              <a:rPr lang="en-US" dirty="0" err="1" smtClean="0"/>
              <a:t>SmartX</a:t>
            </a:r>
            <a:r>
              <a:rPr lang="en-US" dirty="0" smtClean="0"/>
              <a:t> </a:t>
            </a:r>
            <a:r>
              <a:rPr lang="ru-RU" dirty="0" smtClean="0"/>
              <a:t>Контроллер </a:t>
            </a:r>
            <a:r>
              <a:rPr lang="en-US" dirty="0" smtClean="0"/>
              <a:t>– AS-B </a:t>
            </a:r>
            <a:r>
              <a:rPr lang="ru-RU" dirty="0" smtClean="0"/>
              <a:t>или</a:t>
            </a:r>
            <a:r>
              <a:rPr lang="en-US" dirty="0" smtClean="0"/>
              <a:t> AS-BL</a:t>
            </a:r>
            <a:r>
              <a:rPr lang="ru-RU" dirty="0" smtClean="0"/>
              <a:t> </a:t>
            </a:r>
            <a:r>
              <a:rPr lang="en-US" dirty="0" smtClean="0"/>
              <a:t>– </a:t>
            </a:r>
            <a:r>
              <a:rPr lang="ru-RU" dirty="0" smtClean="0"/>
              <a:t>пример</a:t>
            </a:r>
            <a:r>
              <a:rPr lang="en-US" dirty="0" smtClean="0"/>
              <a:t> #1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5"/>
          </p:nvPr>
        </p:nvSpPr>
        <p:spPr>
          <a:xfrm>
            <a:off x="258061" y="604936"/>
            <a:ext cx="8633531" cy="169277"/>
          </a:xfrm>
        </p:spPr>
        <p:txBody>
          <a:bodyPr/>
          <a:lstStyle/>
          <a:p>
            <a:r>
              <a:rPr lang="ru-RU" dirty="0" smtClean="0"/>
              <a:t>Компактное устройство автономного управления установками или зонального управления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16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0390" y="789453"/>
            <a:ext cx="1154023" cy="7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 flipV="1">
            <a:off x="2273582" y="1089001"/>
            <a:ext cx="2866808" cy="164553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252997" y="2734539"/>
            <a:ext cx="2126728" cy="141555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86"/>
          <p:cNvGrpSpPr/>
          <p:nvPr/>
        </p:nvGrpSpPr>
        <p:grpSpPr>
          <a:xfrm>
            <a:off x="1657511" y="1463009"/>
            <a:ext cx="1654791" cy="727371"/>
            <a:chOff x="1224987" y="922780"/>
            <a:chExt cx="1237992" cy="627378"/>
          </a:xfrm>
        </p:grpSpPr>
        <p:pic>
          <p:nvPicPr>
            <p:cNvPr id="26" name="Picture 88" descr="Workstation.jp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24987" y="922780"/>
              <a:ext cx="416845" cy="415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 Box 51"/>
            <p:cNvSpPr txBox="1">
              <a:spLocks noChangeArrowheads="1"/>
            </p:cNvSpPr>
            <p:nvPr/>
          </p:nvSpPr>
          <p:spPr bwMode="auto">
            <a:xfrm>
              <a:off x="1576316" y="977581"/>
              <a:ext cx="886663" cy="438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8" tIns="45714" rIns="91428" bIns="45714">
              <a:spAutoFit/>
            </a:bodyPr>
            <a:lstStyle/>
            <a:p>
              <a:pPr defTabSz="457029">
                <a:defRPr/>
              </a:pPr>
              <a:r>
                <a:rPr lang="en-US" sz="900" dirty="0" smtClean="0">
                  <a:solidFill>
                    <a:srgbClr val="626469"/>
                  </a:solidFill>
                </a:rPr>
                <a:t>WorkStation (</a:t>
              </a:r>
              <a:r>
                <a:rPr lang="ru-RU" sz="900" dirty="0" smtClean="0">
                  <a:solidFill>
                    <a:srgbClr val="626469"/>
                  </a:solidFill>
                </a:rPr>
                <a:t>необязательно</a:t>
              </a:r>
              <a:r>
                <a:rPr lang="en-US" sz="900" dirty="0" smtClean="0">
                  <a:solidFill>
                    <a:srgbClr val="626469"/>
                  </a:solidFill>
                </a:rPr>
                <a:t>)</a:t>
              </a:r>
              <a:endParaRPr lang="en-US" sz="900" dirty="0">
                <a:solidFill>
                  <a:srgbClr val="626469"/>
                </a:solidFill>
              </a:endParaRPr>
            </a:p>
          </p:txBody>
        </p:sp>
        <p:cxnSp>
          <p:nvCxnSpPr>
            <p:cNvPr id="28" name="Straight Connector 27"/>
            <p:cNvCxnSpPr>
              <a:stCxn id="26" idx="2"/>
            </p:cNvCxnSpPr>
            <p:nvPr/>
          </p:nvCxnSpPr>
          <p:spPr>
            <a:xfrm>
              <a:off x="1433410" y="1338388"/>
              <a:ext cx="0" cy="2117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 descr="Services1.13.jpg"/>
          <p:cNvPicPr>
            <a:picLocks noChangeAspect="1"/>
          </p:cNvPicPr>
          <p:nvPr/>
        </p:nvPicPr>
        <p:blipFill>
          <a:blip r:embed="rId5" cstate="print"/>
          <a:srcRect l="5901" t="8372" r="38975" b="9859"/>
          <a:stretch>
            <a:fillRect/>
          </a:stretch>
        </p:blipFill>
        <p:spPr>
          <a:xfrm>
            <a:off x="492398" y="1379411"/>
            <a:ext cx="719660" cy="565447"/>
          </a:xfrm>
          <a:prstGeom prst="roundRect">
            <a:avLst>
              <a:gd name="adj" fmla="val 5929"/>
            </a:avLst>
          </a:prstGeom>
        </p:spPr>
      </p:pic>
      <p:sp>
        <p:nvSpPr>
          <p:cNvPr id="30" name="Text Box 51"/>
          <p:cNvSpPr txBox="1">
            <a:spLocks noChangeArrowheads="1"/>
          </p:cNvSpPr>
          <p:nvPr/>
        </p:nvSpPr>
        <p:spPr bwMode="auto">
          <a:xfrm>
            <a:off x="353474" y="999926"/>
            <a:ext cx="1399450" cy="36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900" dirty="0" err="1" smtClean="0">
                <a:solidFill>
                  <a:srgbClr val="626469"/>
                </a:solidFill>
              </a:rPr>
              <a:t>SmartX</a:t>
            </a:r>
            <a:r>
              <a:rPr lang="en-US" sz="900" dirty="0" smtClean="0">
                <a:solidFill>
                  <a:srgbClr val="626469"/>
                </a:solidFill>
              </a:rPr>
              <a:t> </a:t>
            </a:r>
            <a:r>
              <a:rPr lang="ru-RU" sz="900" dirty="0" smtClean="0">
                <a:solidFill>
                  <a:srgbClr val="626469"/>
                </a:solidFill>
              </a:rPr>
              <a:t>контроллер </a:t>
            </a:r>
            <a:r>
              <a:rPr lang="en-US" sz="900" dirty="0" smtClean="0">
                <a:solidFill>
                  <a:srgbClr val="626469"/>
                </a:solidFill>
              </a:rPr>
              <a:t>- AD (</a:t>
            </a:r>
            <a:r>
              <a:rPr lang="ru-RU" sz="900" dirty="0" smtClean="0">
                <a:solidFill>
                  <a:srgbClr val="626469"/>
                </a:solidFill>
              </a:rPr>
              <a:t>необязательно</a:t>
            </a:r>
            <a:r>
              <a:rPr lang="en-US" sz="900" dirty="0" smtClean="0">
                <a:solidFill>
                  <a:srgbClr val="626469"/>
                </a:solidFill>
              </a:rPr>
              <a:t>)</a:t>
            </a:r>
            <a:endParaRPr lang="en-US" sz="900" dirty="0">
              <a:solidFill>
                <a:srgbClr val="626469"/>
              </a:solidFill>
            </a:endParaRPr>
          </a:p>
        </p:txBody>
      </p:sp>
      <p:pic>
        <p:nvPicPr>
          <p:cNvPr id="32" name="Picture 31" descr="SHR.JPG"/>
          <p:cNvPicPr>
            <a:picLocks noChangeAspect="1"/>
          </p:cNvPicPr>
          <p:nvPr/>
        </p:nvPicPr>
        <p:blipFill>
          <a:blip r:embed="rId6" cstate="print"/>
          <a:srcRect l="12214" t="5433" r="12182"/>
          <a:stretch>
            <a:fillRect/>
          </a:stretch>
        </p:blipFill>
        <p:spPr>
          <a:xfrm>
            <a:off x="4882725" y="2452246"/>
            <a:ext cx="211589" cy="303452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22" name="Straight Arrow Connector 21"/>
          <p:cNvCxnSpPr/>
          <p:nvPr/>
        </p:nvCxnSpPr>
        <p:spPr>
          <a:xfrm>
            <a:off x="2240742" y="2748078"/>
            <a:ext cx="274777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smartx-controller-as-b-open-angle.jpg"/>
          <p:cNvPicPr>
            <a:picLocks noChangeAspect="1"/>
          </p:cNvPicPr>
          <p:nvPr/>
        </p:nvPicPr>
        <p:blipFill>
          <a:blip r:embed="rId7" cstate="print"/>
          <a:srcRect l="19502" t="4675" r="17910" b="10627"/>
          <a:stretch>
            <a:fillRect/>
          </a:stretch>
        </p:blipFill>
        <p:spPr>
          <a:xfrm>
            <a:off x="962926" y="2278380"/>
            <a:ext cx="1277816" cy="981074"/>
          </a:xfrm>
          <a:prstGeom prst="rect">
            <a:avLst/>
          </a:prstGeom>
        </p:spPr>
      </p:pic>
      <p:pic>
        <p:nvPicPr>
          <p:cNvPr id="36" name="Picture 35" descr="Boiler_small.jpg"/>
          <p:cNvPicPr>
            <a:picLocks noChangeAspect="1"/>
          </p:cNvPicPr>
          <p:nvPr/>
        </p:nvPicPr>
        <p:blipFill>
          <a:blip r:embed="rId8" cstate="print"/>
          <a:srcRect t="22524"/>
          <a:stretch>
            <a:fillRect/>
          </a:stretch>
        </p:blipFill>
        <p:spPr>
          <a:xfrm>
            <a:off x="3932316" y="4194115"/>
            <a:ext cx="1289527" cy="780223"/>
          </a:xfrm>
          <a:prstGeom prst="rect">
            <a:avLst/>
          </a:prstGeom>
        </p:spPr>
      </p:pic>
      <p:pic>
        <p:nvPicPr>
          <p:cNvPr id="34" name="Picture 33" descr="225857-summary-screen-on-powerlogic-pm5100-model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795955" y="3815442"/>
            <a:ext cx="573895" cy="573895"/>
          </a:xfrm>
          <a:prstGeom prst="rect">
            <a:avLst/>
          </a:prstGeom>
        </p:spPr>
      </p:pic>
      <p:pic>
        <p:nvPicPr>
          <p:cNvPr id="35" name="Picture 34" descr="SE8000.jpg"/>
          <p:cNvPicPr>
            <a:picLocks noChangeAspect="1"/>
          </p:cNvPicPr>
          <p:nvPr/>
        </p:nvPicPr>
        <p:blipFill>
          <a:blip r:embed="rId10" cstate="print"/>
          <a:srcRect l="26764" t="14035" r="27558" b="15729"/>
          <a:stretch>
            <a:fillRect/>
          </a:stretch>
        </p:blipFill>
        <p:spPr>
          <a:xfrm>
            <a:off x="1705765" y="3882537"/>
            <a:ext cx="403242" cy="620046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 flipH="1">
            <a:off x="1045087" y="3211748"/>
            <a:ext cx="389776" cy="603694"/>
          </a:xfrm>
          <a:prstGeom prst="line">
            <a:avLst/>
          </a:prstGeom>
          <a:ln w="12700" cap="rnd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35" idx="0"/>
          </p:cNvCxnSpPr>
          <p:nvPr/>
        </p:nvCxnSpPr>
        <p:spPr>
          <a:xfrm>
            <a:off x="1434863" y="3211748"/>
            <a:ext cx="472523" cy="670789"/>
          </a:xfrm>
          <a:prstGeom prst="line">
            <a:avLst/>
          </a:prstGeom>
          <a:ln w="12700" cap="rnd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 Box 51"/>
          <p:cNvSpPr txBox="1">
            <a:spLocks noChangeArrowheads="1"/>
          </p:cNvSpPr>
          <p:nvPr/>
        </p:nvSpPr>
        <p:spPr bwMode="auto">
          <a:xfrm>
            <a:off x="2109008" y="3996214"/>
            <a:ext cx="1556544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defTabSz="457029">
              <a:defRPr/>
            </a:pPr>
            <a:r>
              <a:rPr lang="ru-RU" sz="900" dirty="0" smtClean="0">
                <a:solidFill>
                  <a:srgbClr val="626469"/>
                </a:solidFill>
              </a:rPr>
              <a:t>Счетчик</a:t>
            </a:r>
            <a:r>
              <a:rPr lang="en-US" sz="900" dirty="0" smtClean="0">
                <a:solidFill>
                  <a:srgbClr val="626469"/>
                </a:solidFill>
              </a:rPr>
              <a:t> </a:t>
            </a:r>
            <a:r>
              <a:rPr lang="ru-RU" sz="900" dirty="0" smtClean="0">
                <a:solidFill>
                  <a:srgbClr val="626469"/>
                </a:solidFill>
              </a:rPr>
              <a:t>или</a:t>
            </a:r>
            <a:r>
              <a:rPr lang="en-US" sz="900" dirty="0" smtClean="0">
                <a:solidFill>
                  <a:srgbClr val="626469"/>
                </a:solidFill>
              </a:rPr>
              <a:t> SE8000</a:t>
            </a:r>
          </a:p>
          <a:p>
            <a:pPr defTabSz="457029">
              <a:defRPr/>
            </a:pPr>
            <a:r>
              <a:rPr lang="ru-RU" sz="900" b="1" dirty="0" smtClean="0">
                <a:solidFill>
                  <a:srgbClr val="C00000"/>
                </a:solidFill>
              </a:rPr>
              <a:t>Кроме </a:t>
            </a:r>
            <a:r>
              <a:rPr lang="sv-SE" sz="900" b="1" dirty="0" smtClean="0">
                <a:solidFill>
                  <a:srgbClr val="C00000"/>
                </a:solidFill>
              </a:rPr>
              <a:t>AS-BL</a:t>
            </a:r>
            <a:endParaRPr lang="en-US" sz="900" b="1" dirty="0">
              <a:solidFill>
                <a:srgbClr val="C00000"/>
              </a:solidFill>
            </a:endParaRPr>
          </a:p>
        </p:txBody>
      </p:sp>
      <p:pic>
        <p:nvPicPr>
          <p:cNvPr id="37" name="Content Placeholder 22" descr="AHU.jpg"/>
          <p:cNvPicPr>
            <a:picLocks noGrp="1" noChangeAspect="1"/>
          </p:cNvPicPr>
          <p:nvPr>
            <p:ph sz="quarter" idx="4294967295"/>
          </p:nvPr>
        </p:nvPicPr>
        <p:blipFill>
          <a:blip r:embed="rId11" cstate="print"/>
          <a:srcRect l="15342" r="8281" b="10668"/>
          <a:stretch>
            <a:fillRect/>
          </a:stretch>
        </p:blipFill>
        <p:spPr>
          <a:xfrm>
            <a:off x="5717402" y="4194115"/>
            <a:ext cx="1291666" cy="755378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>
          <a:xfrm>
            <a:off x="2273582" y="2748078"/>
            <a:ext cx="3685258" cy="140201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SmartX</a:t>
            </a:r>
            <a:r>
              <a:rPr lang="en-US" dirty="0" smtClean="0"/>
              <a:t> </a:t>
            </a:r>
            <a:r>
              <a:rPr lang="ru-RU" dirty="0" smtClean="0"/>
              <a:t>Контроллер </a:t>
            </a:r>
            <a:r>
              <a:rPr lang="en-US" dirty="0" smtClean="0"/>
              <a:t>– AS-B </a:t>
            </a:r>
            <a:r>
              <a:rPr lang="ru-RU" dirty="0" smtClean="0"/>
              <a:t>или</a:t>
            </a:r>
            <a:r>
              <a:rPr lang="en-US" dirty="0" smtClean="0"/>
              <a:t> AS-BL</a:t>
            </a:r>
            <a:r>
              <a:rPr lang="ru-RU" dirty="0" smtClean="0"/>
              <a:t> </a:t>
            </a:r>
            <a:r>
              <a:rPr lang="en-US" dirty="0" smtClean="0"/>
              <a:t>– </a:t>
            </a:r>
            <a:r>
              <a:rPr lang="ru-RU" dirty="0" smtClean="0"/>
              <a:t>пример</a:t>
            </a:r>
            <a:r>
              <a:rPr lang="en-US" dirty="0" smtClean="0"/>
              <a:t> #2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5"/>
          </p:nvPr>
        </p:nvSpPr>
        <p:spPr>
          <a:xfrm>
            <a:off x="258061" y="604936"/>
            <a:ext cx="8633531" cy="169277"/>
          </a:xfrm>
        </p:spPr>
        <p:txBody>
          <a:bodyPr/>
          <a:lstStyle/>
          <a:p>
            <a:r>
              <a:rPr lang="ru-RU" dirty="0" smtClean="0"/>
              <a:t>Распределенная система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17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</a:t>
            </a:r>
            <a:endParaRPr lang="en-US" dirty="0">
              <a:solidFill>
                <a:srgbClr val="626469"/>
              </a:solidFill>
            </a:endParaRPr>
          </a:p>
        </p:txBody>
      </p:sp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2802642" y="1412599"/>
            <a:ext cx="366250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oval" w="sm" len="sm"/>
            <a:tailEnd type="oval" w="sm" len="sm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 flipV="1">
            <a:off x="4441648" y="1037557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6" name="Picture 88" descr="Workstation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98976" y="792291"/>
            <a:ext cx="416845" cy="4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Line 5"/>
          <p:cNvSpPr>
            <a:spLocks noChangeShapeType="1"/>
          </p:cNvSpPr>
          <p:nvPr/>
        </p:nvSpPr>
        <p:spPr bwMode="auto">
          <a:xfrm flipV="1">
            <a:off x="3134997" y="1041436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8" name="Picture 91" descr="Enterprise_software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25014" y="790447"/>
            <a:ext cx="659284" cy="36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Line 5"/>
          <p:cNvSpPr>
            <a:spLocks noChangeShapeType="1"/>
          </p:cNvSpPr>
          <p:nvPr/>
        </p:nvSpPr>
        <p:spPr bwMode="auto">
          <a:xfrm flipV="1">
            <a:off x="5731369" y="1052842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98" descr="Laptop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52278" y="800883"/>
            <a:ext cx="465086" cy="41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/>
          <p:cNvCxnSpPr/>
          <p:nvPr/>
        </p:nvCxnSpPr>
        <p:spPr>
          <a:xfrm>
            <a:off x="4441648" y="1489722"/>
            <a:ext cx="0" cy="617208"/>
          </a:xfrm>
          <a:prstGeom prst="straightConnector1">
            <a:avLst/>
          </a:prstGeom>
          <a:ln w="12700" cap="rnd">
            <a:solidFill>
              <a:schemeClr val="tx2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AutoShape 95"/>
          <p:cNvSpPr>
            <a:spLocks noChangeArrowheads="1"/>
          </p:cNvSpPr>
          <p:nvPr/>
        </p:nvSpPr>
        <p:spPr bwMode="auto">
          <a:xfrm flipH="1">
            <a:off x="3484298" y="2178122"/>
            <a:ext cx="1954440" cy="717248"/>
          </a:xfrm>
          <a:prstGeom prst="cloudCallout">
            <a:avLst>
              <a:gd name="adj1" fmla="val -11370"/>
              <a:gd name="adj2" fmla="val -4903"/>
            </a:avLst>
          </a:prstGeom>
          <a:solidFill>
            <a:schemeClr val="bg1">
              <a:alpha val="86000"/>
            </a:schemeClr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/>
        </p:spPr>
        <p:txBody>
          <a:bodyPr lIns="0" rIns="54000"/>
          <a:lstStyle/>
          <a:p>
            <a:pPr algn="ctr">
              <a:defRPr/>
            </a:pPr>
            <a:endParaRPr lang="fr-FR" dirty="0">
              <a:latin typeface="Arial" charset="0"/>
              <a:ea typeface="ＭＳ Ｐゴシック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5637149" y="2211553"/>
            <a:ext cx="919140" cy="387581"/>
          </a:xfrm>
          <a:prstGeom prst="straightConnector1">
            <a:avLst/>
          </a:prstGeom>
          <a:ln w="12700" cap="rnd">
            <a:solidFill>
              <a:schemeClr val="tx2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069987" y="2924894"/>
            <a:ext cx="595002" cy="397286"/>
          </a:xfrm>
          <a:prstGeom prst="straightConnector1">
            <a:avLst/>
          </a:prstGeom>
          <a:ln w="12700" cap="rnd">
            <a:solidFill>
              <a:schemeClr val="tx2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555449" y="2129790"/>
            <a:ext cx="796240" cy="406956"/>
          </a:xfrm>
          <a:prstGeom prst="straightConnector1">
            <a:avLst/>
          </a:prstGeom>
          <a:ln w="12700" cap="rnd">
            <a:solidFill>
              <a:schemeClr val="tx2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3543300" y="2932198"/>
            <a:ext cx="469262" cy="458257"/>
          </a:xfrm>
          <a:prstGeom prst="straightConnector1">
            <a:avLst/>
          </a:prstGeom>
          <a:ln w="12700" cap="rnd">
            <a:solidFill>
              <a:schemeClr val="tx2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 Box 51"/>
          <p:cNvSpPr txBox="1">
            <a:spLocks noChangeArrowheads="1"/>
          </p:cNvSpPr>
          <p:nvPr/>
        </p:nvSpPr>
        <p:spPr bwMode="auto">
          <a:xfrm>
            <a:off x="3443129" y="754196"/>
            <a:ext cx="788836" cy="30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Enterprise</a:t>
            </a:r>
          </a:p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Server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58" name="Text Box 51"/>
          <p:cNvSpPr txBox="1">
            <a:spLocks noChangeArrowheads="1"/>
          </p:cNvSpPr>
          <p:nvPr/>
        </p:nvSpPr>
        <p:spPr bwMode="auto">
          <a:xfrm>
            <a:off x="4620586" y="811877"/>
            <a:ext cx="88666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WorkStation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59" name="Text Box 51"/>
          <p:cNvSpPr txBox="1">
            <a:spLocks noChangeArrowheads="1"/>
          </p:cNvSpPr>
          <p:nvPr/>
        </p:nvSpPr>
        <p:spPr bwMode="auto">
          <a:xfrm>
            <a:off x="5789548" y="817637"/>
            <a:ext cx="656549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WebStation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35615" y="2687018"/>
            <a:ext cx="2487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1243335" y="4447238"/>
            <a:ext cx="2487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5664989" y="4517905"/>
            <a:ext cx="2487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6929909" y="2590045"/>
            <a:ext cx="2487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4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8062" y="3184711"/>
            <a:ext cx="1120031" cy="153888"/>
          </a:xfrm>
        </p:spPr>
        <p:txBody>
          <a:bodyPr/>
          <a:lstStyle/>
          <a:p>
            <a:r>
              <a:rPr lang="ru-RU" sz="1000" dirty="0" smtClean="0"/>
              <a:t>До</a:t>
            </a:r>
            <a:r>
              <a:rPr lang="en-US" sz="1000" dirty="0" smtClean="0"/>
              <a:t> 250 AS-BL</a:t>
            </a:r>
          </a:p>
        </p:txBody>
      </p:sp>
      <p:sp>
        <p:nvSpPr>
          <p:cNvPr id="65" name="Text Box 97"/>
          <p:cNvSpPr txBox="1">
            <a:spLocks noChangeArrowheads="1"/>
          </p:cNvSpPr>
          <p:nvPr/>
        </p:nvSpPr>
        <p:spPr bwMode="auto">
          <a:xfrm>
            <a:off x="4097117" y="2358252"/>
            <a:ext cx="522813" cy="3046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600" b="1" dirty="0" smtClean="0">
                <a:solidFill>
                  <a:schemeClr val="accent1"/>
                </a:solidFill>
                <a:latin typeface="Arial" charset="0"/>
                <a:ea typeface="ＭＳ Ｐゴシック" charset="0"/>
              </a:rPr>
              <a:t>WAN</a:t>
            </a:r>
            <a:endParaRPr lang="fr-FR" sz="1600" b="1" dirty="0">
              <a:solidFill>
                <a:schemeClr val="accent1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127" name="Group 126"/>
          <p:cNvGrpSpPr/>
          <p:nvPr/>
        </p:nvGrpSpPr>
        <p:grpSpPr>
          <a:xfrm>
            <a:off x="252414" y="1364378"/>
            <a:ext cx="2224656" cy="1530992"/>
            <a:chOff x="6643474" y="1428385"/>
            <a:chExt cx="2224656" cy="1530992"/>
          </a:xfrm>
        </p:grpSpPr>
        <p:grpSp>
          <p:nvGrpSpPr>
            <p:cNvPr id="128" name="Group 60"/>
            <p:cNvGrpSpPr/>
            <p:nvPr/>
          </p:nvGrpSpPr>
          <p:grpSpPr>
            <a:xfrm>
              <a:off x="6643474" y="1428385"/>
              <a:ext cx="2224656" cy="1418321"/>
              <a:chOff x="962926" y="888138"/>
              <a:chExt cx="6409263" cy="4086200"/>
            </a:xfrm>
          </p:grpSpPr>
          <p:cxnSp>
            <p:nvCxnSpPr>
              <p:cNvPr id="130" name="Elbow Connector 48"/>
              <p:cNvCxnSpPr/>
              <p:nvPr/>
            </p:nvCxnSpPr>
            <p:spPr>
              <a:xfrm rot="10800000">
                <a:off x="1358914" y="2974919"/>
                <a:ext cx="242321" cy="1017606"/>
              </a:xfrm>
              <a:prstGeom prst="bentConnector2">
                <a:avLst/>
              </a:prstGeom>
              <a:ln w="12700" cap="rnd">
                <a:solidFill>
                  <a:srgbClr val="36C74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1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4678"/>
              <a:stretch>
                <a:fillRect/>
              </a:stretch>
            </p:blipFill>
            <p:spPr bwMode="auto">
              <a:xfrm>
                <a:off x="3528541" y="1748421"/>
                <a:ext cx="3843648" cy="212319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2" name="Slide Number Placeholder 7"/>
              <p:cNvSpPr txBox="1">
                <a:spLocks/>
              </p:cNvSpPr>
              <p:nvPr/>
            </p:nvSpPr>
            <p:spPr>
              <a:xfrm>
                <a:off x="1747892" y="4857161"/>
                <a:ext cx="525690" cy="92333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spAutoFit/>
              </a:bodyPr>
              <a:lstStyle/>
              <a:p>
                <a:pPr marL="0" marR="0" lvl="0" indent="0" algn="l" defTabSz="45718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DCD58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Page </a:t>
                </a:r>
                <a:fld id="{5A9C12DC-491F-9444-86A2-13AC5C62A2FC}" type="slidenum">
                  <a:rPr kumimoji="0" lang="en-US" sz="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3DCD58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pPr marL="0" marR="0" lvl="0" indent="0" algn="l" defTabSz="45718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17</a:t>
                </a:fld>
                <a:endPara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3DCD58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pic>
            <p:nvPicPr>
              <p:cNvPr id="133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140390" y="888138"/>
                <a:ext cx="1154023" cy="6147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34" name="Straight Arrow Connector 133"/>
              <p:cNvCxnSpPr>
                <a:endCxn id="133" idx="1"/>
              </p:cNvCxnSpPr>
              <p:nvPr/>
            </p:nvCxnSpPr>
            <p:spPr>
              <a:xfrm flipV="1">
                <a:off x="2273582" y="1195518"/>
                <a:ext cx="2866808" cy="1588576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/>
              <p:cNvCxnSpPr/>
              <p:nvPr/>
            </p:nvCxnSpPr>
            <p:spPr>
              <a:xfrm>
                <a:off x="2352057" y="2784094"/>
                <a:ext cx="3606783" cy="1366002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/>
              <p:cNvCxnSpPr/>
              <p:nvPr/>
            </p:nvCxnSpPr>
            <p:spPr>
              <a:xfrm>
                <a:off x="2252997" y="2734539"/>
                <a:ext cx="2062198" cy="1415557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7" name="Picture 136" descr="Services1.13.jpg"/>
              <p:cNvPicPr>
                <a:picLocks noChangeAspect="1"/>
              </p:cNvPicPr>
              <p:nvPr/>
            </p:nvPicPr>
            <p:blipFill>
              <a:blip r:embed="rId7" cstate="print"/>
              <a:srcRect l="5901" t="8372" r="38975" b="9859"/>
              <a:stretch>
                <a:fillRect/>
              </a:stretch>
            </p:blipFill>
            <p:spPr>
              <a:xfrm>
                <a:off x="1632397" y="3472798"/>
                <a:ext cx="719660" cy="565447"/>
              </a:xfrm>
              <a:prstGeom prst="roundRect">
                <a:avLst>
                  <a:gd name="adj" fmla="val 5929"/>
                </a:avLst>
              </a:prstGeom>
            </p:spPr>
          </p:pic>
          <p:pic>
            <p:nvPicPr>
              <p:cNvPr id="138" name="Picture 137" descr="SHR.JPG"/>
              <p:cNvPicPr>
                <a:picLocks noChangeAspect="1"/>
              </p:cNvPicPr>
              <p:nvPr/>
            </p:nvPicPr>
            <p:blipFill>
              <a:blip r:embed="rId8" cstate="print"/>
              <a:srcRect l="12214" t="5433" r="12182"/>
              <a:stretch>
                <a:fillRect/>
              </a:stretch>
            </p:blipFill>
            <p:spPr>
              <a:xfrm>
                <a:off x="4882725" y="2475106"/>
                <a:ext cx="211589" cy="30345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cxnSp>
            <p:nvCxnSpPr>
              <p:cNvPr id="139" name="Straight Arrow Connector 138"/>
              <p:cNvCxnSpPr/>
              <p:nvPr/>
            </p:nvCxnSpPr>
            <p:spPr>
              <a:xfrm>
                <a:off x="2240742" y="2748078"/>
                <a:ext cx="2747778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0" name="Picture 139" descr="smartx-controller-as-b-open-angle.jpg"/>
              <p:cNvPicPr>
                <a:picLocks noChangeAspect="1"/>
              </p:cNvPicPr>
              <p:nvPr/>
            </p:nvPicPr>
            <p:blipFill>
              <a:blip r:embed="rId9" cstate="print"/>
              <a:srcRect l="19502" t="4675" r="17910" b="10627"/>
              <a:stretch>
                <a:fillRect/>
              </a:stretch>
            </p:blipFill>
            <p:spPr>
              <a:xfrm>
                <a:off x="962926" y="2278380"/>
                <a:ext cx="1277816" cy="981074"/>
              </a:xfrm>
              <a:prstGeom prst="rect">
                <a:avLst/>
              </a:prstGeom>
            </p:spPr>
          </p:pic>
          <p:pic>
            <p:nvPicPr>
              <p:cNvPr id="141" name="Picture 140" descr="Boiler_small.jpg"/>
              <p:cNvPicPr>
                <a:picLocks noChangeAspect="1"/>
              </p:cNvPicPr>
              <p:nvPr/>
            </p:nvPicPr>
            <p:blipFill>
              <a:blip r:embed="rId10" cstate="print"/>
              <a:srcRect t="22524"/>
              <a:stretch>
                <a:fillRect/>
              </a:stretch>
            </p:blipFill>
            <p:spPr>
              <a:xfrm>
                <a:off x="3922553" y="4194115"/>
                <a:ext cx="1289527" cy="780223"/>
              </a:xfrm>
              <a:prstGeom prst="rect">
                <a:avLst/>
              </a:prstGeom>
            </p:spPr>
          </p:pic>
          <p:pic>
            <p:nvPicPr>
              <p:cNvPr id="142" name="Content Placeholder 22" descr="AHU.jpg"/>
              <p:cNvPicPr>
                <a:picLocks noChangeAspect="1"/>
              </p:cNvPicPr>
              <p:nvPr/>
            </p:nvPicPr>
            <p:blipFill>
              <a:blip r:embed="rId11" cstate="print"/>
              <a:srcRect l="15342" r="8281" b="10668"/>
              <a:stretch>
                <a:fillRect/>
              </a:stretch>
            </p:blipFill>
            <p:spPr>
              <a:xfrm>
                <a:off x="5717402" y="4194115"/>
                <a:ext cx="1291666" cy="755378"/>
              </a:xfrm>
              <a:prstGeom prst="rect">
                <a:avLst/>
              </a:prstGeom>
            </p:spPr>
          </p:pic>
        </p:grpSp>
        <p:sp>
          <p:nvSpPr>
            <p:cNvPr id="129" name="TextBox 128"/>
            <p:cNvSpPr txBox="1"/>
            <p:nvPr/>
          </p:nvSpPr>
          <p:spPr>
            <a:xfrm>
              <a:off x="6929909" y="2590045"/>
              <a:ext cx="2487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endParaRPr lang="en-US" dirty="0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6643474" y="1428385"/>
            <a:ext cx="2224656" cy="1530992"/>
            <a:chOff x="6643474" y="1428385"/>
            <a:chExt cx="2224656" cy="1530992"/>
          </a:xfrm>
        </p:grpSpPr>
        <p:grpSp>
          <p:nvGrpSpPr>
            <p:cNvPr id="144" name="Group 60"/>
            <p:cNvGrpSpPr/>
            <p:nvPr/>
          </p:nvGrpSpPr>
          <p:grpSpPr>
            <a:xfrm>
              <a:off x="6643474" y="1428385"/>
              <a:ext cx="2224656" cy="1418321"/>
              <a:chOff x="962926" y="888138"/>
              <a:chExt cx="6409263" cy="4086200"/>
            </a:xfrm>
          </p:grpSpPr>
          <p:cxnSp>
            <p:nvCxnSpPr>
              <p:cNvPr id="146" name="Elbow Connector 48"/>
              <p:cNvCxnSpPr/>
              <p:nvPr/>
            </p:nvCxnSpPr>
            <p:spPr>
              <a:xfrm rot="10800000">
                <a:off x="1358914" y="2974919"/>
                <a:ext cx="242321" cy="1017606"/>
              </a:xfrm>
              <a:prstGeom prst="bentConnector2">
                <a:avLst/>
              </a:prstGeom>
              <a:ln w="12700" cap="rnd">
                <a:solidFill>
                  <a:srgbClr val="36C74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7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4678"/>
              <a:stretch>
                <a:fillRect/>
              </a:stretch>
            </p:blipFill>
            <p:spPr bwMode="auto">
              <a:xfrm>
                <a:off x="3528541" y="1748421"/>
                <a:ext cx="3843648" cy="212319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48" name="Slide Number Placeholder 7"/>
              <p:cNvSpPr txBox="1">
                <a:spLocks/>
              </p:cNvSpPr>
              <p:nvPr/>
            </p:nvSpPr>
            <p:spPr>
              <a:xfrm>
                <a:off x="1747892" y="4857161"/>
                <a:ext cx="525690" cy="92333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spAutoFit/>
              </a:bodyPr>
              <a:lstStyle/>
              <a:p>
                <a:pPr marL="0" marR="0" lvl="0" indent="0" algn="l" defTabSz="45718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DCD58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Page </a:t>
                </a:r>
                <a:fld id="{5A9C12DC-491F-9444-86A2-13AC5C62A2FC}" type="slidenum">
                  <a:rPr kumimoji="0" lang="en-US" sz="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3DCD58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pPr marL="0" marR="0" lvl="0" indent="0" algn="l" defTabSz="45718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17</a:t>
                </a:fld>
                <a:endPara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3DCD58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pic>
            <p:nvPicPr>
              <p:cNvPr id="149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140390" y="888138"/>
                <a:ext cx="1154023" cy="6147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50" name="Straight Arrow Connector 149"/>
              <p:cNvCxnSpPr>
                <a:endCxn id="149" idx="1"/>
              </p:cNvCxnSpPr>
              <p:nvPr/>
            </p:nvCxnSpPr>
            <p:spPr>
              <a:xfrm flipV="1">
                <a:off x="2273582" y="1195518"/>
                <a:ext cx="2866808" cy="1588576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>
                <a:off x="2352057" y="2784094"/>
                <a:ext cx="3606783" cy="1366002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/>
              <p:cNvCxnSpPr/>
              <p:nvPr/>
            </p:nvCxnSpPr>
            <p:spPr>
              <a:xfrm>
                <a:off x="2252997" y="2734539"/>
                <a:ext cx="2062198" cy="1415557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3" name="Picture 152" descr="Services1.13.jpg"/>
              <p:cNvPicPr>
                <a:picLocks noChangeAspect="1"/>
              </p:cNvPicPr>
              <p:nvPr/>
            </p:nvPicPr>
            <p:blipFill>
              <a:blip r:embed="rId7" cstate="print"/>
              <a:srcRect l="5901" t="8372" r="38975" b="9859"/>
              <a:stretch>
                <a:fillRect/>
              </a:stretch>
            </p:blipFill>
            <p:spPr>
              <a:xfrm>
                <a:off x="1632397" y="3472798"/>
                <a:ext cx="719660" cy="565447"/>
              </a:xfrm>
              <a:prstGeom prst="roundRect">
                <a:avLst>
                  <a:gd name="adj" fmla="val 5929"/>
                </a:avLst>
              </a:prstGeom>
            </p:spPr>
          </p:pic>
          <p:pic>
            <p:nvPicPr>
              <p:cNvPr id="154" name="Picture 153" descr="SHR.JPG"/>
              <p:cNvPicPr>
                <a:picLocks noChangeAspect="1"/>
              </p:cNvPicPr>
              <p:nvPr/>
            </p:nvPicPr>
            <p:blipFill>
              <a:blip r:embed="rId8" cstate="print"/>
              <a:srcRect l="12214" t="5433" r="12182"/>
              <a:stretch>
                <a:fillRect/>
              </a:stretch>
            </p:blipFill>
            <p:spPr>
              <a:xfrm>
                <a:off x="4882725" y="2475106"/>
                <a:ext cx="211589" cy="30345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cxnSp>
            <p:nvCxnSpPr>
              <p:cNvPr id="155" name="Straight Arrow Connector 154"/>
              <p:cNvCxnSpPr/>
              <p:nvPr/>
            </p:nvCxnSpPr>
            <p:spPr>
              <a:xfrm>
                <a:off x="2240742" y="2748078"/>
                <a:ext cx="2747778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6" name="Picture 155" descr="smartx-controller-as-b-open-angle.jpg"/>
              <p:cNvPicPr>
                <a:picLocks noChangeAspect="1"/>
              </p:cNvPicPr>
              <p:nvPr/>
            </p:nvPicPr>
            <p:blipFill>
              <a:blip r:embed="rId9" cstate="print"/>
              <a:srcRect l="19502" t="4675" r="17910" b="10627"/>
              <a:stretch>
                <a:fillRect/>
              </a:stretch>
            </p:blipFill>
            <p:spPr>
              <a:xfrm>
                <a:off x="962926" y="2278380"/>
                <a:ext cx="1277816" cy="981074"/>
              </a:xfrm>
              <a:prstGeom prst="rect">
                <a:avLst/>
              </a:prstGeom>
            </p:spPr>
          </p:pic>
          <p:pic>
            <p:nvPicPr>
              <p:cNvPr id="157" name="Picture 156" descr="Boiler_small.jpg"/>
              <p:cNvPicPr>
                <a:picLocks noChangeAspect="1"/>
              </p:cNvPicPr>
              <p:nvPr/>
            </p:nvPicPr>
            <p:blipFill>
              <a:blip r:embed="rId10" cstate="print"/>
              <a:srcRect t="22524"/>
              <a:stretch>
                <a:fillRect/>
              </a:stretch>
            </p:blipFill>
            <p:spPr>
              <a:xfrm>
                <a:off x="3922553" y="4194115"/>
                <a:ext cx="1289527" cy="780223"/>
              </a:xfrm>
              <a:prstGeom prst="rect">
                <a:avLst/>
              </a:prstGeom>
            </p:spPr>
          </p:pic>
          <p:pic>
            <p:nvPicPr>
              <p:cNvPr id="158" name="Content Placeholder 22" descr="AHU.jpg"/>
              <p:cNvPicPr>
                <a:picLocks noChangeAspect="1"/>
              </p:cNvPicPr>
              <p:nvPr/>
            </p:nvPicPr>
            <p:blipFill>
              <a:blip r:embed="rId11" cstate="print"/>
              <a:srcRect l="15342" r="8281" b="10668"/>
              <a:stretch>
                <a:fillRect/>
              </a:stretch>
            </p:blipFill>
            <p:spPr>
              <a:xfrm>
                <a:off x="5717402" y="4194115"/>
                <a:ext cx="1291666" cy="755378"/>
              </a:xfrm>
              <a:prstGeom prst="rect">
                <a:avLst/>
              </a:prstGeom>
            </p:spPr>
          </p:pic>
        </p:grpSp>
        <p:sp>
          <p:nvSpPr>
            <p:cNvPr id="145" name="TextBox 144"/>
            <p:cNvSpPr txBox="1"/>
            <p:nvPr/>
          </p:nvSpPr>
          <p:spPr>
            <a:xfrm>
              <a:off x="6929909" y="2590045"/>
              <a:ext cx="2487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endParaRPr lang="en-US" dirty="0"/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5507249" y="3111777"/>
            <a:ext cx="2224656" cy="1530992"/>
            <a:chOff x="6643474" y="1428385"/>
            <a:chExt cx="2224656" cy="1530992"/>
          </a:xfrm>
        </p:grpSpPr>
        <p:grpSp>
          <p:nvGrpSpPr>
            <p:cNvPr id="160" name="Group 60"/>
            <p:cNvGrpSpPr/>
            <p:nvPr/>
          </p:nvGrpSpPr>
          <p:grpSpPr>
            <a:xfrm>
              <a:off x="6643474" y="1428385"/>
              <a:ext cx="2224656" cy="1418321"/>
              <a:chOff x="962926" y="888138"/>
              <a:chExt cx="6409263" cy="4086200"/>
            </a:xfrm>
          </p:grpSpPr>
          <p:cxnSp>
            <p:nvCxnSpPr>
              <p:cNvPr id="162" name="Elbow Connector 48"/>
              <p:cNvCxnSpPr/>
              <p:nvPr/>
            </p:nvCxnSpPr>
            <p:spPr>
              <a:xfrm rot="10800000">
                <a:off x="1358914" y="2974919"/>
                <a:ext cx="242321" cy="1017606"/>
              </a:xfrm>
              <a:prstGeom prst="bentConnector2">
                <a:avLst/>
              </a:prstGeom>
              <a:ln w="12700" cap="rnd">
                <a:solidFill>
                  <a:srgbClr val="36C74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3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4678"/>
              <a:stretch>
                <a:fillRect/>
              </a:stretch>
            </p:blipFill>
            <p:spPr bwMode="auto">
              <a:xfrm>
                <a:off x="3528541" y="1748421"/>
                <a:ext cx="3843648" cy="212319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4" name="Slide Number Placeholder 7"/>
              <p:cNvSpPr txBox="1">
                <a:spLocks/>
              </p:cNvSpPr>
              <p:nvPr/>
            </p:nvSpPr>
            <p:spPr>
              <a:xfrm>
                <a:off x="1747892" y="4857161"/>
                <a:ext cx="525690" cy="92333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spAutoFit/>
              </a:bodyPr>
              <a:lstStyle/>
              <a:p>
                <a:pPr marL="0" marR="0" lvl="0" indent="0" algn="l" defTabSz="45718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DCD58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Page </a:t>
                </a:r>
                <a:fld id="{5A9C12DC-491F-9444-86A2-13AC5C62A2FC}" type="slidenum">
                  <a:rPr kumimoji="0" lang="en-US" sz="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3DCD58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pPr marL="0" marR="0" lvl="0" indent="0" algn="l" defTabSz="45718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17</a:t>
                </a:fld>
                <a:endPara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3DCD58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pic>
            <p:nvPicPr>
              <p:cNvPr id="165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140390" y="888138"/>
                <a:ext cx="1154023" cy="6147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66" name="Straight Arrow Connector 165"/>
              <p:cNvCxnSpPr>
                <a:endCxn id="165" idx="1"/>
              </p:cNvCxnSpPr>
              <p:nvPr/>
            </p:nvCxnSpPr>
            <p:spPr>
              <a:xfrm flipV="1">
                <a:off x="2273582" y="1195518"/>
                <a:ext cx="2866808" cy="1588576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Arrow Connector 166"/>
              <p:cNvCxnSpPr/>
              <p:nvPr/>
            </p:nvCxnSpPr>
            <p:spPr>
              <a:xfrm>
                <a:off x="2352057" y="2784094"/>
                <a:ext cx="3606783" cy="1366002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>
                <a:off x="2252997" y="2734539"/>
                <a:ext cx="2062198" cy="1415557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9" name="Picture 168" descr="Services1.13.jpg"/>
              <p:cNvPicPr>
                <a:picLocks noChangeAspect="1"/>
              </p:cNvPicPr>
              <p:nvPr/>
            </p:nvPicPr>
            <p:blipFill>
              <a:blip r:embed="rId7" cstate="print"/>
              <a:srcRect l="5901" t="8372" r="38975" b="9859"/>
              <a:stretch>
                <a:fillRect/>
              </a:stretch>
            </p:blipFill>
            <p:spPr>
              <a:xfrm>
                <a:off x="1632397" y="3472798"/>
                <a:ext cx="719660" cy="565447"/>
              </a:xfrm>
              <a:prstGeom prst="roundRect">
                <a:avLst>
                  <a:gd name="adj" fmla="val 5929"/>
                </a:avLst>
              </a:prstGeom>
            </p:spPr>
          </p:pic>
          <p:pic>
            <p:nvPicPr>
              <p:cNvPr id="170" name="Picture 169" descr="SHR.JPG"/>
              <p:cNvPicPr>
                <a:picLocks noChangeAspect="1"/>
              </p:cNvPicPr>
              <p:nvPr/>
            </p:nvPicPr>
            <p:blipFill>
              <a:blip r:embed="rId8" cstate="print"/>
              <a:srcRect l="12214" t="5433" r="12182"/>
              <a:stretch>
                <a:fillRect/>
              </a:stretch>
            </p:blipFill>
            <p:spPr>
              <a:xfrm>
                <a:off x="4882725" y="2475106"/>
                <a:ext cx="211589" cy="30345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cxnSp>
            <p:nvCxnSpPr>
              <p:cNvPr id="171" name="Straight Arrow Connector 170"/>
              <p:cNvCxnSpPr/>
              <p:nvPr/>
            </p:nvCxnSpPr>
            <p:spPr>
              <a:xfrm>
                <a:off x="2240742" y="2748078"/>
                <a:ext cx="2747778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2" name="Picture 171" descr="smartx-controller-as-b-open-angle.jpg"/>
              <p:cNvPicPr>
                <a:picLocks noChangeAspect="1"/>
              </p:cNvPicPr>
              <p:nvPr/>
            </p:nvPicPr>
            <p:blipFill>
              <a:blip r:embed="rId9" cstate="print"/>
              <a:srcRect l="19502" t="4675" r="17910" b="10627"/>
              <a:stretch>
                <a:fillRect/>
              </a:stretch>
            </p:blipFill>
            <p:spPr>
              <a:xfrm>
                <a:off x="962926" y="2278380"/>
                <a:ext cx="1277816" cy="981074"/>
              </a:xfrm>
              <a:prstGeom prst="rect">
                <a:avLst/>
              </a:prstGeom>
            </p:spPr>
          </p:pic>
          <p:pic>
            <p:nvPicPr>
              <p:cNvPr id="173" name="Picture 172" descr="Boiler_small.jpg"/>
              <p:cNvPicPr>
                <a:picLocks noChangeAspect="1"/>
              </p:cNvPicPr>
              <p:nvPr/>
            </p:nvPicPr>
            <p:blipFill>
              <a:blip r:embed="rId10" cstate="print"/>
              <a:srcRect t="22524"/>
              <a:stretch>
                <a:fillRect/>
              </a:stretch>
            </p:blipFill>
            <p:spPr>
              <a:xfrm>
                <a:off x="3922553" y="4194115"/>
                <a:ext cx="1289527" cy="780223"/>
              </a:xfrm>
              <a:prstGeom prst="rect">
                <a:avLst/>
              </a:prstGeom>
            </p:spPr>
          </p:pic>
          <p:pic>
            <p:nvPicPr>
              <p:cNvPr id="174" name="Content Placeholder 22" descr="AHU.jpg"/>
              <p:cNvPicPr>
                <a:picLocks noChangeAspect="1"/>
              </p:cNvPicPr>
              <p:nvPr/>
            </p:nvPicPr>
            <p:blipFill>
              <a:blip r:embed="rId11" cstate="print"/>
              <a:srcRect l="15342" r="8281" b="10668"/>
              <a:stretch>
                <a:fillRect/>
              </a:stretch>
            </p:blipFill>
            <p:spPr>
              <a:xfrm>
                <a:off x="5717402" y="4194115"/>
                <a:ext cx="1291666" cy="755378"/>
              </a:xfrm>
              <a:prstGeom prst="rect">
                <a:avLst/>
              </a:prstGeom>
            </p:spPr>
          </p:pic>
        </p:grpSp>
        <p:sp>
          <p:nvSpPr>
            <p:cNvPr id="161" name="TextBox 160"/>
            <p:cNvSpPr txBox="1"/>
            <p:nvPr/>
          </p:nvSpPr>
          <p:spPr>
            <a:xfrm>
              <a:off x="6929909" y="2590045"/>
              <a:ext cx="2487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endParaRPr lang="en-US" dirty="0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1364742" y="3338599"/>
            <a:ext cx="2224656" cy="1530992"/>
            <a:chOff x="6643474" y="1428385"/>
            <a:chExt cx="2224656" cy="1530992"/>
          </a:xfrm>
        </p:grpSpPr>
        <p:grpSp>
          <p:nvGrpSpPr>
            <p:cNvPr id="176" name="Group 60"/>
            <p:cNvGrpSpPr/>
            <p:nvPr/>
          </p:nvGrpSpPr>
          <p:grpSpPr>
            <a:xfrm>
              <a:off x="6643474" y="1428385"/>
              <a:ext cx="2224656" cy="1418321"/>
              <a:chOff x="962926" y="888138"/>
              <a:chExt cx="6409263" cy="4086200"/>
            </a:xfrm>
          </p:grpSpPr>
          <p:cxnSp>
            <p:nvCxnSpPr>
              <p:cNvPr id="178" name="Elbow Connector 48"/>
              <p:cNvCxnSpPr/>
              <p:nvPr/>
            </p:nvCxnSpPr>
            <p:spPr>
              <a:xfrm rot="10800000">
                <a:off x="1358914" y="2974919"/>
                <a:ext cx="242321" cy="1017606"/>
              </a:xfrm>
              <a:prstGeom prst="bentConnector2">
                <a:avLst/>
              </a:prstGeom>
              <a:ln w="12700" cap="rnd">
                <a:solidFill>
                  <a:srgbClr val="36C74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9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4678"/>
              <a:stretch>
                <a:fillRect/>
              </a:stretch>
            </p:blipFill>
            <p:spPr bwMode="auto">
              <a:xfrm>
                <a:off x="3528541" y="1748421"/>
                <a:ext cx="3843648" cy="212319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0" name="Slide Number Placeholder 7"/>
              <p:cNvSpPr txBox="1">
                <a:spLocks/>
              </p:cNvSpPr>
              <p:nvPr/>
            </p:nvSpPr>
            <p:spPr>
              <a:xfrm>
                <a:off x="1747892" y="4857161"/>
                <a:ext cx="525690" cy="92333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spAutoFit/>
              </a:bodyPr>
              <a:lstStyle/>
              <a:p>
                <a:pPr marL="0" marR="0" lvl="0" indent="0" algn="l" defTabSz="45718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DCD58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Page </a:t>
                </a:r>
                <a:fld id="{5A9C12DC-491F-9444-86A2-13AC5C62A2FC}" type="slidenum">
                  <a:rPr kumimoji="0" lang="en-US" sz="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3DCD58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pPr marL="0" marR="0" lvl="0" indent="0" algn="l" defTabSz="45718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17</a:t>
                </a:fld>
                <a:endPara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3DCD58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pic>
            <p:nvPicPr>
              <p:cNvPr id="181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140390" y="888138"/>
                <a:ext cx="1154023" cy="6147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82" name="Straight Arrow Connector 181"/>
              <p:cNvCxnSpPr>
                <a:endCxn id="181" idx="1"/>
              </p:cNvCxnSpPr>
              <p:nvPr/>
            </p:nvCxnSpPr>
            <p:spPr>
              <a:xfrm flipV="1">
                <a:off x="2273582" y="1195518"/>
                <a:ext cx="2866808" cy="1588576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Arrow Connector 182"/>
              <p:cNvCxnSpPr/>
              <p:nvPr/>
            </p:nvCxnSpPr>
            <p:spPr>
              <a:xfrm>
                <a:off x="2352057" y="2784094"/>
                <a:ext cx="3606783" cy="1366002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Arrow Connector 183"/>
              <p:cNvCxnSpPr/>
              <p:nvPr/>
            </p:nvCxnSpPr>
            <p:spPr>
              <a:xfrm>
                <a:off x="2252997" y="2734539"/>
                <a:ext cx="2062198" cy="1415557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5" name="Picture 184" descr="Services1.13.jpg"/>
              <p:cNvPicPr>
                <a:picLocks noChangeAspect="1"/>
              </p:cNvPicPr>
              <p:nvPr/>
            </p:nvPicPr>
            <p:blipFill>
              <a:blip r:embed="rId7" cstate="print"/>
              <a:srcRect l="5901" t="8372" r="38975" b="9859"/>
              <a:stretch>
                <a:fillRect/>
              </a:stretch>
            </p:blipFill>
            <p:spPr>
              <a:xfrm>
                <a:off x="1632397" y="3472798"/>
                <a:ext cx="719660" cy="565447"/>
              </a:xfrm>
              <a:prstGeom prst="roundRect">
                <a:avLst>
                  <a:gd name="adj" fmla="val 5929"/>
                </a:avLst>
              </a:prstGeom>
            </p:spPr>
          </p:pic>
          <p:pic>
            <p:nvPicPr>
              <p:cNvPr id="186" name="Picture 185" descr="SHR.JPG"/>
              <p:cNvPicPr>
                <a:picLocks noChangeAspect="1"/>
              </p:cNvPicPr>
              <p:nvPr/>
            </p:nvPicPr>
            <p:blipFill>
              <a:blip r:embed="rId8" cstate="print"/>
              <a:srcRect l="12214" t="5433" r="12182"/>
              <a:stretch>
                <a:fillRect/>
              </a:stretch>
            </p:blipFill>
            <p:spPr>
              <a:xfrm>
                <a:off x="4882725" y="2475106"/>
                <a:ext cx="211589" cy="30345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cxnSp>
            <p:nvCxnSpPr>
              <p:cNvPr id="187" name="Straight Arrow Connector 186"/>
              <p:cNvCxnSpPr/>
              <p:nvPr/>
            </p:nvCxnSpPr>
            <p:spPr>
              <a:xfrm>
                <a:off x="2240742" y="2748078"/>
                <a:ext cx="2747778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8" name="Picture 187" descr="smartx-controller-as-b-open-angle.jpg"/>
              <p:cNvPicPr>
                <a:picLocks noChangeAspect="1"/>
              </p:cNvPicPr>
              <p:nvPr/>
            </p:nvPicPr>
            <p:blipFill>
              <a:blip r:embed="rId9" cstate="print"/>
              <a:srcRect l="19502" t="4675" r="17910" b="10627"/>
              <a:stretch>
                <a:fillRect/>
              </a:stretch>
            </p:blipFill>
            <p:spPr>
              <a:xfrm>
                <a:off x="962926" y="2278380"/>
                <a:ext cx="1277816" cy="981074"/>
              </a:xfrm>
              <a:prstGeom prst="rect">
                <a:avLst/>
              </a:prstGeom>
            </p:spPr>
          </p:pic>
          <p:pic>
            <p:nvPicPr>
              <p:cNvPr id="189" name="Picture 188" descr="Boiler_small.jpg"/>
              <p:cNvPicPr>
                <a:picLocks noChangeAspect="1"/>
              </p:cNvPicPr>
              <p:nvPr/>
            </p:nvPicPr>
            <p:blipFill>
              <a:blip r:embed="rId10" cstate="print"/>
              <a:srcRect t="22524"/>
              <a:stretch>
                <a:fillRect/>
              </a:stretch>
            </p:blipFill>
            <p:spPr>
              <a:xfrm>
                <a:off x="3922553" y="4194115"/>
                <a:ext cx="1289527" cy="780223"/>
              </a:xfrm>
              <a:prstGeom prst="rect">
                <a:avLst/>
              </a:prstGeom>
            </p:spPr>
          </p:pic>
          <p:pic>
            <p:nvPicPr>
              <p:cNvPr id="190" name="Content Placeholder 22" descr="AHU.jpg"/>
              <p:cNvPicPr>
                <a:picLocks noChangeAspect="1"/>
              </p:cNvPicPr>
              <p:nvPr/>
            </p:nvPicPr>
            <p:blipFill>
              <a:blip r:embed="rId11" cstate="print"/>
              <a:srcRect l="15342" r="8281" b="10668"/>
              <a:stretch>
                <a:fillRect/>
              </a:stretch>
            </p:blipFill>
            <p:spPr>
              <a:xfrm>
                <a:off x="5717402" y="4194115"/>
                <a:ext cx="1291666" cy="755378"/>
              </a:xfrm>
              <a:prstGeom prst="rect">
                <a:avLst/>
              </a:prstGeom>
            </p:spPr>
          </p:pic>
        </p:grpSp>
        <p:sp>
          <p:nvSpPr>
            <p:cNvPr id="177" name="TextBox 176"/>
            <p:cNvSpPr txBox="1"/>
            <p:nvPr/>
          </p:nvSpPr>
          <p:spPr>
            <a:xfrm>
              <a:off x="6929909" y="2590045"/>
              <a:ext cx="2487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SmartX</a:t>
            </a:r>
            <a:r>
              <a:rPr lang="en-US" dirty="0" smtClean="0"/>
              <a:t> </a:t>
            </a:r>
            <a:r>
              <a:rPr lang="ru-RU" dirty="0" smtClean="0"/>
              <a:t>Контроллер </a:t>
            </a:r>
            <a:r>
              <a:rPr lang="en-US" dirty="0" smtClean="0"/>
              <a:t>– AS-B </a:t>
            </a:r>
            <a:r>
              <a:rPr lang="ru-RU" dirty="0" smtClean="0"/>
              <a:t>или</a:t>
            </a:r>
            <a:r>
              <a:rPr lang="en-US" dirty="0" smtClean="0"/>
              <a:t> AS-BL</a:t>
            </a:r>
            <a:r>
              <a:rPr lang="ru-RU" dirty="0" smtClean="0"/>
              <a:t> </a:t>
            </a:r>
            <a:r>
              <a:rPr lang="en-US" dirty="0" smtClean="0"/>
              <a:t>– </a:t>
            </a:r>
            <a:r>
              <a:rPr lang="ru-RU" dirty="0" smtClean="0"/>
              <a:t>пример</a:t>
            </a:r>
            <a:r>
              <a:rPr lang="en-US" dirty="0" smtClean="0"/>
              <a:t> #3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39428" y="3743016"/>
            <a:ext cx="1319743" cy="12695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5"/>
          </p:nvPr>
        </p:nvSpPr>
        <p:spPr>
          <a:xfrm>
            <a:off x="258061" y="604936"/>
            <a:ext cx="8633531" cy="169277"/>
          </a:xfrm>
        </p:spPr>
        <p:txBody>
          <a:bodyPr/>
          <a:lstStyle/>
          <a:p>
            <a:r>
              <a:rPr lang="ru-RU" dirty="0" smtClean="0"/>
              <a:t>Автономное управление несколькими функциями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pic>
        <p:nvPicPr>
          <p:cNvPr id="13" name="Picture 8" descr="http://www.space-pod.co.uk/images/3D_rendering_office_pl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740" y="644524"/>
            <a:ext cx="4534712" cy="430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>
            <a:endCxn id="22" idx="1"/>
          </p:cNvCxnSpPr>
          <p:nvPr/>
        </p:nvCxnSpPr>
        <p:spPr>
          <a:xfrm flipV="1">
            <a:off x="2309799" y="1664212"/>
            <a:ext cx="3231714" cy="991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9" idx="1"/>
          </p:cNvCxnSpPr>
          <p:nvPr/>
        </p:nvCxnSpPr>
        <p:spPr>
          <a:xfrm flipV="1">
            <a:off x="2309799" y="2300188"/>
            <a:ext cx="2355844" cy="3550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21" idx="1"/>
          </p:cNvCxnSpPr>
          <p:nvPr/>
        </p:nvCxnSpPr>
        <p:spPr>
          <a:xfrm>
            <a:off x="2309799" y="2655216"/>
            <a:ext cx="3443303" cy="7843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SHR.JPG"/>
          <p:cNvPicPr>
            <a:picLocks noChangeAspect="1"/>
          </p:cNvPicPr>
          <p:nvPr/>
        </p:nvPicPr>
        <p:blipFill>
          <a:blip r:embed="rId3" cstate="print"/>
          <a:srcRect l="12214" t="5433" r="12182"/>
          <a:stretch>
            <a:fillRect/>
          </a:stretch>
        </p:blipFill>
        <p:spPr>
          <a:xfrm>
            <a:off x="4665643" y="1996736"/>
            <a:ext cx="423178" cy="6069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1" name="Picture 20" descr="SHR.JPG"/>
          <p:cNvPicPr>
            <a:picLocks noChangeAspect="1"/>
          </p:cNvPicPr>
          <p:nvPr/>
        </p:nvPicPr>
        <p:blipFill>
          <a:blip r:embed="rId3" cstate="print"/>
          <a:srcRect l="12214" t="5433" r="12182"/>
          <a:stretch>
            <a:fillRect/>
          </a:stretch>
        </p:blipFill>
        <p:spPr>
          <a:xfrm>
            <a:off x="5753102" y="3136112"/>
            <a:ext cx="423178" cy="6069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2" name="Picture 21" descr="SHR.JPG"/>
          <p:cNvPicPr>
            <a:picLocks noChangeAspect="1"/>
          </p:cNvPicPr>
          <p:nvPr/>
        </p:nvPicPr>
        <p:blipFill>
          <a:blip r:embed="rId3" cstate="print"/>
          <a:srcRect l="12214" t="5433" r="12182"/>
          <a:stretch>
            <a:fillRect/>
          </a:stretch>
        </p:blipFill>
        <p:spPr>
          <a:xfrm>
            <a:off x="5541513" y="1360760"/>
            <a:ext cx="423178" cy="6069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3" name="Picture 22" descr="SHR.JPG"/>
          <p:cNvPicPr>
            <a:picLocks noChangeAspect="1"/>
          </p:cNvPicPr>
          <p:nvPr/>
        </p:nvPicPr>
        <p:blipFill>
          <a:blip r:embed="rId3" cstate="print"/>
          <a:srcRect l="12214" t="5433" r="12182"/>
          <a:stretch>
            <a:fillRect/>
          </a:stretch>
        </p:blipFill>
        <p:spPr>
          <a:xfrm>
            <a:off x="6397395" y="2334513"/>
            <a:ext cx="423178" cy="606904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24" name="Straight Arrow Connector 23"/>
          <p:cNvCxnSpPr>
            <a:endCxn id="23" idx="1"/>
          </p:cNvCxnSpPr>
          <p:nvPr/>
        </p:nvCxnSpPr>
        <p:spPr>
          <a:xfrm flipV="1">
            <a:off x="2309799" y="2637965"/>
            <a:ext cx="4087596" cy="172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48"/>
          <p:cNvCxnSpPr/>
          <p:nvPr/>
        </p:nvCxnSpPr>
        <p:spPr>
          <a:xfrm rot="10800000">
            <a:off x="1397014" y="2814899"/>
            <a:ext cx="242321" cy="1017606"/>
          </a:xfrm>
          <a:prstGeom prst="bentConnector2">
            <a:avLst/>
          </a:prstGeom>
          <a:ln w="12700" cap="rnd">
            <a:solidFill>
              <a:srgbClr val="36C7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86"/>
          <p:cNvGrpSpPr/>
          <p:nvPr/>
        </p:nvGrpSpPr>
        <p:grpSpPr>
          <a:xfrm>
            <a:off x="1695612" y="1302989"/>
            <a:ext cx="1514380" cy="727371"/>
            <a:chOff x="1224987" y="922780"/>
            <a:chExt cx="1237992" cy="627378"/>
          </a:xfrm>
        </p:grpSpPr>
        <p:pic>
          <p:nvPicPr>
            <p:cNvPr id="28" name="Picture 88" descr="Workstation.jp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24987" y="922780"/>
              <a:ext cx="416845" cy="415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 Box 51"/>
            <p:cNvSpPr txBox="1">
              <a:spLocks noChangeArrowheads="1"/>
            </p:cNvSpPr>
            <p:nvPr/>
          </p:nvSpPr>
          <p:spPr bwMode="auto">
            <a:xfrm>
              <a:off x="1576316" y="977581"/>
              <a:ext cx="886663" cy="438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8" tIns="45714" rIns="91428" bIns="45714">
              <a:spAutoFit/>
            </a:bodyPr>
            <a:lstStyle/>
            <a:p>
              <a:pPr defTabSz="457029">
                <a:defRPr/>
              </a:pPr>
              <a:r>
                <a:rPr lang="en-US" sz="900" dirty="0" smtClean="0">
                  <a:solidFill>
                    <a:srgbClr val="626469"/>
                  </a:solidFill>
                </a:rPr>
                <a:t>WorkStation (</a:t>
              </a:r>
              <a:r>
                <a:rPr lang="ru-RU" sz="900" dirty="0" smtClean="0">
                  <a:solidFill>
                    <a:srgbClr val="626469"/>
                  </a:solidFill>
                </a:rPr>
                <a:t>необязательно</a:t>
              </a:r>
              <a:r>
                <a:rPr lang="en-US" sz="900" dirty="0" smtClean="0">
                  <a:solidFill>
                    <a:srgbClr val="626469"/>
                  </a:solidFill>
                </a:rPr>
                <a:t>)</a:t>
              </a:r>
              <a:endParaRPr lang="en-US" sz="900" dirty="0">
                <a:solidFill>
                  <a:srgbClr val="626469"/>
                </a:solidFill>
              </a:endParaRPr>
            </a:p>
          </p:txBody>
        </p:sp>
        <p:cxnSp>
          <p:nvCxnSpPr>
            <p:cNvPr id="30" name="Straight Connector 29"/>
            <p:cNvCxnSpPr>
              <a:stCxn id="28" idx="2"/>
            </p:cNvCxnSpPr>
            <p:nvPr/>
          </p:nvCxnSpPr>
          <p:spPr>
            <a:xfrm>
              <a:off x="1433410" y="1338388"/>
              <a:ext cx="0" cy="2117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 descr="Services1.13.jpg"/>
          <p:cNvPicPr>
            <a:picLocks noChangeAspect="1"/>
          </p:cNvPicPr>
          <p:nvPr/>
        </p:nvPicPr>
        <p:blipFill>
          <a:blip r:embed="rId5" cstate="print"/>
          <a:srcRect l="5901" t="8372" r="38975" b="9859"/>
          <a:stretch>
            <a:fillRect/>
          </a:stretch>
        </p:blipFill>
        <p:spPr>
          <a:xfrm>
            <a:off x="1670497" y="3312778"/>
            <a:ext cx="719660" cy="565447"/>
          </a:xfrm>
          <a:prstGeom prst="roundRect">
            <a:avLst>
              <a:gd name="adj" fmla="val 5929"/>
            </a:avLst>
          </a:prstGeom>
        </p:spPr>
      </p:pic>
      <p:sp>
        <p:nvSpPr>
          <p:cNvPr id="32" name="Text Box 51"/>
          <p:cNvSpPr txBox="1">
            <a:spLocks noChangeArrowheads="1"/>
          </p:cNvSpPr>
          <p:nvPr/>
        </p:nvSpPr>
        <p:spPr bwMode="auto">
          <a:xfrm>
            <a:off x="1608855" y="3883395"/>
            <a:ext cx="1523959" cy="36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900" dirty="0" smtClean="0">
                <a:solidFill>
                  <a:srgbClr val="626469"/>
                </a:solidFill>
              </a:rPr>
              <a:t>SmartX Controller - AD (</a:t>
            </a:r>
            <a:r>
              <a:rPr lang="ru-RU" sz="900" dirty="0" smtClean="0">
                <a:solidFill>
                  <a:srgbClr val="626469"/>
                </a:solidFill>
              </a:rPr>
              <a:t>необязательно</a:t>
            </a:r>
            <a:r>
              <a:rPr lang="en-US" sz="900" dirty="0" smtClean="0">
                <a:solidFill>
                  <a:srgbClr val="626469"/>
                </a:solidFill>
              </a:rPr>
              <a:t>)</a:t>
            </a:r>
            <a:endParaRPr lang="en-US" sz="900" dirty="0">
              <a:solidFill>
                <a:srgbClr val="626469"/>
              </a:solidFill>
            </a:endParaRPr>
          </a:p>
        </p:txBody>
      </p:sp>
      <p:pic>
        <p:nvPicPr>
          <p:cNvPr id="34" name="Picture 33" descr="smartx-controller-as-b-open-angle.jpg"/>
          <p:cNvPicPr>
            <a:picLocks noChangeAspect="1"/>
          </p:cNvPicPr>
          <p:nvPr/>
        </p:nvPicPr>
        <p:blipFill>
          <a:blip r:embed="rId6" cstate="print"/>
          <a:srcRect l="19502" t="4675" r="17910" b="10627"/>
          <a:stretch>
            <a:fillRect/>
          </a:stretch>
        </p:blipFill>
        <p:spPr>
          <a:xfrm>
            <a:off x="1001026" y="2118360"/>
            <a:ext cx="1277816" cy="981074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SmartX</a:t>
            </a:r>
            <a:r>
              <a:rPr lang="en-US" dirty="0" smtClean="0"/>
              <a:t> </a:t>
            </a:r>
            <a:r>
              <a:rPr lang="ru-RU" dirty="0" smtClean="0"/>
              <a:t>Контроллер </a:t>
            </a:r>
            <a:r>
              <a:rPr lang="en-US" dirty="0" smtClean="0"/>
              <a:t>–</a:t>
            </a:r>
            <a:r>
              <a:rPr lang="ru-RU" dirty="0" smtClean="0"/>
              <a:t> </a:t>
            </a:r>
            <a:r>
              <a:rPr lang="en-US" dirty="0" smtClean="0"/>
              <a:t>AS-BL</a:t>
            </a:r>
            <a:r>
              <a:rPr lang="ru-RU" dirty="0" smtClean="0"/>
              <a:t> </a:t>
            </a:r>
            <a:r>
              <a:rPr lang="en-US" dirty="0" smtClean="0"/>
              <a:t>– </a:t>
            </a:r>
            <a:r>
              <a:rPr lang="ru-RU" dirty="0" smtClean="0"/>
              <a:t>пример</a:t>
            </a:r>
            <a:r>
              <a:rPr lang="en-US" dirty="0" smtClean="0"/>
              <a:t> #4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2415" y="4035526"/>
            <a:ext cx="5580061" cy="153888"/>
          </a:xfrm>
        </p:spPr>
        <p:txBody>
          <a:bodyPr/>
          <a:lstStyle/>
          <a:p>
            <a:r>
              <a:rPr lang="ru-RU" sz="1000" dirty="0" smtClean="0"/>
              <a:t>До</a:t>
            </a:r>
            <a:r>
              <a:rPr lang="en-US" sz="1000" dirty="0" smtClean="0"/>
              <a:t> 250 AS-BL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5"/>
          </p:nvPr>
        </p:nvSpPr>
        <p:spPr>
          <a:xfrm>
            <a:off x="258061" y="566836"/>
            <a:ext cx="8633531" cy="169277"/>
          </a:xfrm>
        </p:spPr>
        <p:txBody>
          <a:bodyPr/>
          <a:lstStyle/>
          <a:p>
            <a:r>
              <a:rPr lang="ru-RU" dirty="0" smtClean="0"/>
              <a:t>Зональное управления несколькими функциями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695325" y="1695417"/>
            <a:ext cx="7258049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oval" w="sm" len="sm"/>
            <a:tailEnd type="oval" w="sm" len="sm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V="1">
            <a:off x="4441648" y="1327117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88" descr="Workstation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98976" y="1081851"/>
            <a:ext cx="416845" cy="4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5"/>
          <p:cNvSpPr>
            <a:spLocks noChangeShapeType="1"/>
          </p:cNvSpPr>
          <p:nvPr/>
        </p:nvSpPr>
        <p:spPr bwMode="auto">
          <a:xfrm flipV="1">
            <a:off x="3134997" y="1330996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91" descr="Enterprise_software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25014" y="1080007"/>
            <a:ext cx="659284" cy="36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5"/>
          <p:cNvSpPr>
            <a:spLocks noChangeShapeType="1"/>
          </p:cNvSpPr>
          <p:nvPr/>
        </p:nvSpPr>
        <p:spPr bwMode="auto">
          <a:xfrm flipV="1">
            <a:off x="5731369" y="1342402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4" name="Picture 98" descr="Laptop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52278" y="1090443"/>
            <a:ext cx="465086" cy="41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3443129" y="1043756"/>
            <a:ext cx="788836" cy="30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Enterprise</a:t>
            </a:r>
          </a:p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Server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16" name="Text Box 51"/>
          <p:cNvSpPr txBox="1">
            <a:spLocks noChangeArrowheads="1"/>
          </p:cNvSpPr>
          <p:nvPr/>
        </p:nvSpPr>
        <p:spPr bwMode="auto">
          <a:xfrm>
            <a:off x="4620586" y="1101437"/>
            <a:ext cx="88666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WorkStation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17" name="Text Box 51"/>
          <p:cNvSpPr txBox="1">
            <a:spLocks noChangeArrowheads="1"/>
          </p:cNvSpPr>
          <p:nvPr/>
        </p:nvSpPr>
        <p:spPr bwMode="auto">
          <a:xfrm>
            <a:off x="5789548" y="1107197"/>
            <a:ext cx="656549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WebStation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18" name="Text Box 51"/>
          <p:cNvSpPr txBox="1">
            <a:spLocks noChangeArrowheads="1"/>
          </p:cNvSpPr>
          <p:nvPr/>
        </p:nvSpPr>
        <p:spPr bwMode="auto">
          <a:xfrm>
            <a:off x="7198219" y="1587695"/>
            <a:ext cx="81837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029"/>
            <a:r>
              <a:rPr lang="en-US" sz="700" dirty="0">
                <a:solidFill>
                  <a:srgbClr val="009530"/>
                </a:solidFill>
              </a:rPr>
              <a:t>Site IP network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7249" y="2036004"/>
            <a:ext cx="1363574" cy="185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3210" y="2036004"/>
            <a:ext cx="1363574" cy="185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0008" y="2036004"/>
            <a:ext cx="1363574" cy="185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8799" y="2036004"/>
            <a:ext cx="1363574" cy="185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2331" y="2036004"/>
            <a:ext cx="1363574" cy="185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Line 5"/>
          <p:cNvSpPr>
            <a:spLocks noChangeShapeType="1"/>
          </p:cNvSpPr>
          <p:nvPr/>
        </p:nvSpPr>
        <p:spPr bwMode="auto">
          <a:xfrm flipV="1">
            <a:off x="1123950" y="1695417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5" name="Line 5"/>
          <p:cNvSpPr>
            <a:spLocks noChangeShapeType="1"/>
          </p:cNvSpPr>
          <p:nvPr/>
        </p:nvSpPr>
        <p:spPr bwMode="auto">
          <a:xfrm flipV="1">
            <a:off x="2638425" y="1699296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" name="Line 5"/>
          <p:cNvSpPr>
            <a:spLocks noChangeShapeType="1"/>
          </p:cNvSpPr>
          <p:nvPr/>
        </p:nvSpPr>
        <p:spPr bwMode="auto">
          <a:xfrm flipV="1">
            <a:off x="4105275" y="1699296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7" name="Line 5"/>
          <p:cNvSpPr>
            <a:spLocks noChangeShapeType="1"/>
          </p:cNvSpPr>
          <p:nvPr/>
        </p:nvSpPr>
        <p:spPr bwMode="auto">
          <a:xfrm flipV="1">
            <a:off x="5731369" y="1689771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8" name="Line 5"/>
          <p:cNvSpPr>
            <a:spLocks noChangeShapeType="1"/>
          </p:cNvSpPr>
          <p:nvPr/>
        </p:nvSpPr>
        <p:spPr bwMode="auto">
          <a:xfrm flipV="1">
            <a:off x="7324725" y="1695417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9" name="Text Box 51"/>
          <p:cNvSpPr txBox="1">
            <a:spLocks noChangeArrowheads="1"/>
          </p:cNvSpPr>
          <p:nvPr/>
        </p:nvSpPr>
        <p:spPr bwMode="auto">
          <a:xfrm>
            <a:off x="1293844" y="2036004"/>
            <a:ext cx="583817" cy="20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ctr" defTabSz="457029">
              <a:defRPr/>
            </a:pPr>
            <a:r>
              <a:rPr lang="en-US" sz="700" b="1" dirty="0" smtClean="0">
                <a:solidFill>
                  <a:srgbClr val="626469"/>
                </a:solidFill>
              </a:rPr>
              <a:t>AS-BL</a:t>
            </a:r>
          </a:p>
        </p:txBody>
      </p:sp>
      <p:sp>
        <p:nvSpPr>
          <p:cNvPr id="70" name="Text Box 51"/>
          <p:cNvSpPr txBox="1">
            <a:spLocks noChangeArrowheads="1"/>
          </p:cNvSpPr>
          <p:nvPr/>
        </p:nvSpPr>
        <p:spPr bwMode="auto">
          <a:xfrm>
            <a:off x="5892035" y="2036004"/>
            <a:ext cx="725150" cy="20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ctr" defTabSz="457029">
              <a:defRPr/>
            </a:pPr>
            <a:r>
              <a:rPr lang="en-US" sz="700" b="1" dirty="0" smtClean="0">
                <a:solidFill>
                  <a:srgbClr val="626469"/>
                </a:solidFill>
              </a:rPr>
              <a:t>AS-BL</a:t>
            </a:r>
          </a:p>
        </p:txBody>
      </p:sp>
      <p:sp>
        <p:nvSpPr>
          <p:cNvPr id="71" name="Text Box 51"/>
          <p:cNvSpPr txBox="1">
            <a:spLocks noChangeArrowheads="1"/>
          </p:cNvSpPr>
          <p:nvPr/>
        </p:nvSpPr>
        <p:spPr bwMode="auto">
          <a:xfrm>
            <a:off x="7485037" y="2036004"/>
            <a:ext cx="709662" cy="20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ctr" defTabSz="457029">
              <a:defRPr/>
            </a:pPr>
            <a:r>
              <a:rPr lang="en-US" sz="700" b="1" dirty="0" smtClean="0">
                <a:solidFill>
                  <a:srgbClr val="626469"/>
                </a:solidFill>
              </a:rPr>
              <a:t>AS-BL</a:t>
            </a:r>
          </a:p>
        </p:txBody>
      </p:sp>
      <p:sp>
        <p:nvSpPr>
          <p:cNvPr id="72" name="Text Box 51"/>
          <p:cNvSpPr txBox="1">
            <a:spLocks noChangeArrowheads="1"/>
          </p:cNvSpPr>
          <p:nvPr/>
        </p:nvSpPr>
        <p:spPr bwMode="auto">
          <a:xfrm>
            <a:off x="4318026" y="2036004"/>
            <a:ext cx="665803" cy="20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ctr" defTabSz="457029">
              <a:defRPr/>
            </a:pPr>
            <a:r>
              <a:rPr lang="en-US" sz="700" b="1" dirty="0" smtClean="0">
                <a:solidFill>
                  <a:srgbClr val="626469"/>
                </a:solidFill>
              </a:rPr>
              <a:t>AS-BL</a:t>
            </a:r>
          </a:p>
        </p:txBody>
      </p:sp>
      <p:sp>
        <p:nvSpPr>
          <p:cNvPr id="73" name="Text Box 51"/>
          <p:cNvSpPr txBox="1">
            <a:spLocks noChangeArrowheads="1"/>
          </p:cNvSpPr>
          <p:nvPr/>
        </p:nvSpPr>
        <p:spPr bwMode="auto">
          <a:xfrm>
            <a:off x="2834539" y="2036004"/>
            <a:ext cx="649759" cy="20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ctr" defTabSz="457029">
              <a:defRPr/>
            </a:pPr>
            <a:r>
              <a:rPr lang="en-US" sz="700" b="1" dirty="0" smtClean="0">
                <a:solidFill>
                  <a:srgbClr val="626469"/>
                </a:solidFill>
              </a:rPr>
              <a:t>AS-BL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/>
            <a:endParaRPr lang="en-US" sz="1400" dirty="0" smtClean="0"/>
          </a:p>
          <a:p>
            <a:pPr marL="457200"/>
            <a:endParaRPr lang="en-US" sz="1400" dirty="0" smtClean="0"/>
          </a:p>
          <a:p>
            <a:pPr marL="457200"/>
            <a:endParaRPr lang="en-US" sz="2000" dirty="0" smtClean="0"/>
          </a:p>
          <a:p>
            <a:pPr marL="457200"/>
            <a:r>
              <a:rPr lang="ru-RU" sz="1400" dirty="0" smtClean="0">
                <a:solidFill>
                  <a:schemeClr val="accent1"/>
                </a:solidFill>
              </a:rPr>
              <a:t>Эта презентация содержит обзорную информацию о новых </a:t>
            </a:r>
            <a:r>
              <a:rPr lang="en-US" sz="1400" dirty="0" err="1" smtClean="0">
                <a:solidFill>
                  <a:schemeClr val="accent1"/>
                </a:solidFill>
              </a:rPr>
              <a:t>SmartX</a:t>
            </a:r>
            <a:r>
              <a:rPr lang="en-US" sz="1400" dirty="0" smtClean="0">
                <a:solidFill>
                  <a:schemeClr val="accent1"/>
                </a:solidFill>
              </a:rPr>
              <a:t> </a:t>
            </a:r>
            <a:r>
              <a:rPr lang="ru-RU" sz="1400" dirty="0" smtClean="0">
                <a:solidFill>
                  <a:schemeClr val="accent1"/>
                </a:solidFill>
              </a:rPr>
              <a:t>Контроллерах</a:t>
            </a:r>
            <a:r>
              <a:rPr lang="en-US" sz="1400" dirty="0" smtClean="0">
                <a:solidFill>
                  <a:schemeClr val="accent1"/>
                </a:solidFill>
              </a:rPr>
              <a:t> – AS-B and AS-BL</a:t>
            </a:r>
            <a:r>
              <a:rPr lang="ru-RU" sz="1400" dirty="0" smtClean="0">
                <a:solidFill>
                  <a:schemeClr val="accent1"/>
                </a:solidFill>
              </a:rPr>
              <a:t> и предназначена для команд по продажам и поддержке</a:t>
            </a:r>
            <a:endParaRPr lang="en-US" sz="1400" dirty="0" smtClean="0">
              <a:solidFill>
                <a:schemeClr val="accent1"/>
              </a:solidFill>
            </a:endParaRPr>
          </a:p>
          <a:p>
            <a:pPr marL="688975" indent="-119063">
              <a:buClr>
                <a:schemeClr val="bg2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/>
                </a:solidFill>
              </a:rPr>
              <a:t>Рассматривает новые возможности и особенности применения</a:t>
            </a:r>
            <a:endParaRPr lang="en-US" sz="1400" dirty="0" smtClean="0">
              <a:solidFill>
                <a:schemeClr val="accent1"/>
              </a:solidFill>
            </a:endParaRPr>
          </a:p>
          <a:p>
            <a:pPr marL="457200"/>
            <a:endParaRPr lang="en-US" sz="1400" dirty="0" smtClean="0">
              <a:solidFill>
                <a:schemeClr val="accent1"/>
              </a:solidFill>
            </a:endParaRPr>
          </a:p>
          <a:p>
            <a:pPr marL="457200"/>
            <a:r>
              <a:rPr lang="ru-RU" sz="1400" dirty="0" smtClean="0">
                <a:solidFill>
                  <a:schemeClr val="accent1"/>
                </a:solidFill>
              </a:rPr>
              <a:t>Для конечных заказчиков предназначена презентация </a:t>
            </a:r>
            <a:r>
              <a:rPr lang="en-US" sz="1400" dirty="0" smtClean="0">
                <a:solidFill>
                  <a:schemeClr val="accent1"/>
                </a:solidFill>
                <a:hlinkClick r:id="rId2"/>
              </a:rPr>
              <a:t>SmartStruxure solution overview presentation</a:t>
            </a:r>
            <a:endParaRPr lang="en-US" sz="1400" dirty="0" smtClean="0">
              <a:solidFill>
                <a:schemeClr val="accent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252413" y="712498"/>
            <a:ext cx="3749962" cy="215444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 smtClean="0"/>
              <a:t>Введение</a:t>
            </a:r>
            <a:endParaRPr lang="en-US" sz="1400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2412" y="395682"/>
            <a:ext cx="3987795" cy="292388"/>
          </a:xfrm>
        </p:spPr>
        <p:txBody>
          <a:bodyPr/>
          <a:lstStyle/>
          <a:p>
            <a:r>
              <a:rPr lang="en-US" sz="1900" dirty="0" err="1" smtClean="0"/>
              <a:t>SmartX</a:t>
            </a:r>
            <a:r>
              <a:rPr lang="en-US" sz="1900" dirty="0" smtClean="0"/>
              <a:t> </a:t>
            </a:r>
            <a:r>
              <a:rPr lang="ru-RU" sz="1900" dirty="0" smtClean="0"/>
              <a:t>Контроллер </a:t>
            </a:r>
            <a:r>
              <a:rPr lang="en-US" sz="1900" dirty="0" smtClean="0"/>
              <a:t>– AS-B</a:t>
            </a:r>
            <a:r>
              <a:rPr lang="ru-RU" sz="1900" dirty="0" smtClean="0"/>
              <a:t>,</a:t>
            </a:r>
            <a:r>
              <a:rPr lang="en-US" sz="1900" dirty="0" smtClean="0"/>
              <a:t> AS-BL</a:t>
            </a:r>
            <a:endParaRPr lang="en-US" sz="190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679202" y="4857155"/>
            <a:ext cx="525690" cy="92333"/>
          </a:xfrm>
        </p:spPr>
        <p:txBody>
          <a:bodyPr/>
          <a:lstStyle/>
          <a:p>
            <a:r>
              <a:rPr lang="en-US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2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2"/>
            <a:ext cx="2926080" cy="92333"/>
          </a:xfrm>
        </p:spPr>
        <p:txBody>
          <a:bodyPr/>
          <a:lstStyle/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 SmartX Controller – AS-P | </a:t>
            </a:r>
            <a:endParaRPr lang="en-US" dirty="0">
              <a:solidFill>
                <a:srgbClr val="626469"/>
              </a:solidFill>
            </a:endParaRPr>
          </a:p>
        </p:txBody>
      </p:sp>
      <p:pic>
        <p:nvPicPr>
          <p:cNvPr id="9" name="Picture 8" descr="SmartX Controller-AS-B closed_angle.jpg"/>
          <p:cNvPicPr>
            <a:picLocks noChangeAspect="1"/>
          </p:cNvPicPr>
          <p:nvPr/>
        </p:nvPicPr>
        <p:blipFill>
          <a:blip r:embed="rId3" cstate="print"/>
          <a:srcRect l="17756" r="15341" b="6429"/>
          <a:stretch>
            <a:fillRect/>
          </a:stretch>
        </p:blipFill>
        <p:spPr>
          <a:xfrm>
            <a:off x="559293" y="1321428"/>
            <a:ext cx="3156421" cy="24831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0814" y="2181887"/>
            <a:ext cx="1329456" cy="72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SmartX</a:t>
            </a:r>
            <a:r>
              <a:rPr lang="en-US" dirty="0" smtClean="0"/>
              <a:t> </a:t>
            </a:r>
            <a:r>
              <a:rPr lang="ru-RU" dirty="0" smtClean="0"/>
              <a:t>Контроллер </a:t>
            </a:r>
            <a:r>
              <a:rPr lang="en-US" dirty="0" smtClean="0"/>
              <a:t>–</a:t>
            </a:r>
            <a:r>
              <a:rPr lang="ru-RU" dirty="0" smtClean="0"/>
              <a:t> </a:t>
            </a:r>
            <a:r>
              <a:rPr lang="en-US" dirty="0" smtClean="0"/>
              <a:t>AS-BL</a:t>
            </a:r>
            <a:r>
              <a:rPr lang="ru-RU" dirty="0" smtClean="0"/>
              <a:t> </a:t>
            </a:r>
            <a:r>
              <a:rPr lang="en-US" dirty="0" smtClean="0"/>
              <a:t>– </a:t>
            </a:r>
            <a:r>
              <a:rPr lang="ru-RU" dirty="0" smtClean="0"/>
              <a:t>пример</a:t>
            </a:r>
            <a:r>
              <a:rPr lang="en-US" dirty="0" smtClean="0"/>
              <a:t> #5*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81015" y="4651138"/>
            <a:ext cx="5580061" cy="123111"/>
          </a:xfrm>
        </p:spPr>
        <p:txBody>
          <a:bodyPr/>
          <a:lstStyle/>
          <a:p>
            <a:r>
              <a:rPr lang="en-US" b="1" dirty="0" smtClean="0"/>
              <a:t>* AS-BL </a:t>
            </a:r>
            <a:r>
              <a:rPr lang="ru-RU" b="1" dirty="0" smtClean="0"/>
              <a:t>работает как обычный</a:t>
            </a:r>
            <a:r>
              <a:rPr lang="en-US" b="1" dirty="0" smtClean="0"/>
              <a:t> </a:t>
            </a:r>
            <a:r>
              <a:rPr lang="ru-RU" b="1" dirty="0" smtClean="0"/>
              <a:t>контроллер </a:t>
            </a:r>
            <a:r>
              <a:rPr lang="en-US" b="1" dirty="0" err="1" smtClean="0"/>
              <a:t>BACnet</a:t>
            </a:r>
            <a:r>
              <a:rPr lang="en-US" b="1" dirty="0" smtClean="0"/>
              <a:t> IP.  </a:t>
            </a:r>
            <a:r>
              <a:rPr lang="ru-RU" b="1" dirty="0" smtClean="0"/>
              <a:t>Требуется дополнительное программирование</a:t>
            </a:r>
            <a:r>
              <a:rPr lang="en-US" b="1" dirty="0" smtClean="0"/>
              <a:t>!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5"/>
          </p:nvPr>
        </p:nvSpPr>
        <p:spPr>
          <a:xfrm>
            <a:off x="258061" y="604936"/>
            <a:ext cx="8633531" cy="169277"/>
          </a:xfrm>
        </p:spPr>
        <p:txBody>
          <a:bodyPr/>
          <a:lstStyle/>
          <a:p>
            <a:r>
              <a:rPr lang="ru-RU" dirty="0" smtClean="0"/>
              <a:t>Большая система с зональным управлением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2326392" y="1597384"/>
            <a:ext cx="366250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oval" w="sm" len="sm"/>
            <a:tailEnd type="oval" w="sm" len="sm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9" name="Text Box 51"/>
          <p:cNvSpPr txBox="1">
            <a:spLocks noChangeArrowheads="1"/>
          </p:cNvSpPr>
          <p:nvPr/>
        </p:nvSpPr>
        <p:spPr bwMode="auto">
          <a:xfrm>
            <a:off x="5279532" y="1456820"/>
            <a:ext cx="81837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029"/>
            <a:r>
              <a:rPr lang="en-US" sz="700" dirty="0" smtClean="0">
                <a:solidFill>
                  <a:srgbClr val="009530"/>
                </a:solidFill>
              </a:rPr>
              <a:t>IP </a:t>
            </a:r>
            <a:r>
              <a:rPr lang="ru-RU" sz="700" dirty="0" smtClean="0">
                <a:solidFill>
                  <a:srgbClr val="009530"/>
                </a:solidFill>
              </a:rPr>
              <a:t>сеть объекта</a:t>
            </a:r>
            <a:endParaRPr lang="en-US" sz="700" dirty="0">
              <a:solidFill>
                <a:srgbClr val="009530"/>
              </a:solidFill>
            </a:endParaRPr>
          </a:p>
        </p:txBody>
      </p:sp>
      <p:cxnSp>
        <p:nvCxnSpPr>
          <p:cNvPr id="10" name="Straight Connector 32"/>
          <p:cNvCxnSpPr>
            <a:cxnSpLocks noChangeShapeType="1"/>
          </p:cNvCxnSpPr>
          <p:nvPr/>
        </p:nvCxnSpPr>
        <p:spPr bwMode="auto">
          <a:xfrm flipV="1">
            <a:off x="2562050" y="1972714"/>
            <a:ext cx="12842" cy="2230749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oval" w="sm" len="sm"/>
            <a:tailEnd type="oval" w="sm" len="sm"/>
          </a:ln>
        </p:spPr>
      </p:cxnSp>
      <p:sp>
        <p:nvSpPr>
          <p:cNvPr id="11" name="Line 5"/>
          <p:cNvSpPr>
            <a:spLocks noChangeShapeType="1"/>
          </p:cNvSpPr>
          <p:nvPr/>
        </p:nvSpPr>
        <p:spPr bwMode="auto">
          <a:xfrm flipV="1">
            <a:off x="3965398" y="1222105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88" descr="Workstation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2057" y="979961"/>
            <a:ext cx="416845" cy="4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51"/>
          <p:cNvSpPr txBox="1">
            <a:spLocks noChangeArrowheads="1"/>
          </p:cNvSpPr>
          <p:nvPr/>
        </p:nvSpPr>
        <p:spPr bwMode="auto">
          <a:xfrm>
            <a:off x="2985929" y="977081"/>
            <a:ext cx="788836" cy="30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Enterprise</a:t>
            </a:r>
          </a:p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Server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V="1">
            <a:off x="2658747" y="1226221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" name="Picture 91" descr="Enterprise_software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48764" y="975232"/>
            <a:ext cx="659284" cy="36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ine 5"/>
          <p:cNvSpPr>
            <a:spLocks noChangeShapeType="1"/>
          </p:cNvSpPr>
          <p:nvPr/>
        </p:nvSpPr>
        <p:spPr bwMode="auto">
          <a:xfrm flipV="1">
            <a:off x="5255119" y="1237627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7" name="Picture 98" descr="Laptop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28" y="985668"/>
            <a:ext cx="465086" cy="41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2546304" y="1593213"/>
            <a:ext cx="0" cy="385762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9" name="Picture 18" descr="AS_IOmodules_300px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62835" y="1831398"/>
            <a:ext cx="1189692" cy="47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51"/>
          <p:cNvSpPr txBox="1">
            <a:spLocks noChangeArrowheads="1"/>
          </p:cNvSpPr>
          <p:nvPr/>
        </p:nvSpPr>
        <p:spPr bwMode="auto">
          <a:xfrm>
            <a:off x="4163386" y="1034762"/>
            <a:ext cx="88666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WorkStation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21" name="Text Box 51"/>
          <p:cNvSpPr txBox="1">
            <a:spLocks noChangeArrowheads="1"/>
          </p:cNvSpPr>
          <p:nvPr/>
        </p:nvSpPr>
        <p:spPr bwMode="auto">
          <a:xfrm>
            <a:off x="5332348" y="1040522"/>
            <a:ext cx="656549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WebStation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004713" y="3681253"/>
            <a:ext cx="979456" cy="200018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b="1" dirty="0" smtClean="0">
                <a:solidFill>
                  <a:srgbClr val="3DCD58"/>
                </a:solidFill>
                <a:cs typeface="Arial" pitchFamily="34" charset="0"/>
              </a:rPr>
              <a:t>BACnet IP</a:t>
            </a:r>
            <a:endParaRPr lang="en-US" sz="700" b="1" dirty="0">
              <a:solidFill>
                <a:srgbClr val="3DCD58"/>
              </a:solidFill>
              <a:cs typeface="Arial" pitchFamily="34" charset="0"/>
            </a:endParaRPr>
          </a:p>
        </p:txBody>
      </p:sp>
      <p:sp>
        <p:nvSpPr>
          <p:cNvPr id="23" name="Line 3"/>
          <p:cNvSpPr>
            <a:spLocks noChangeShapeType="1"/>
          </p:cNvSpPr>
          <p:nvPr/>
        </p:nvSpPr>
        <p:spPr bwMode="auto">
          <a:xfrm>
            <a:off x="2564927" y="2457600"/>
            <a:ext cx="32588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none" w="med" len="med"/>
            <a:tailEnd type="none" w="med" len="med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24" name="Line 3"/>
          <p:cNvSpPr>
            <a:spLocks noChangeShapeType="1"/>
          </p:cNvSpPr>
          <p:nvPr/>
        </p:nvSpPr>
        <p:spPr bwMode="auto">
          <a:xfrm>
            <a:off x="2594469" y="3211048"/>
            <a:ext cx="32588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none" w="med" len="med"/>
            <a:tailEnd type="none" w="med" len="med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31" name="Line 3"/>
          <p:cNvSpPr>
            <a:spLocks noChangeShapeType="1"/>
          </p:cNvSpPr>
          <p:nvPr/>
        </p:nvSpPr>
        <p:spPr bwMode="auto">
          <a:xfrm>
            <a:off x="2584944" y="3919181"/>
            <a:ext cx="32588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none" w="med" len="med"/>
            <a:tailEnd type="none" w="med" len="med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32" name="Text Box 51"/>
          <p:cNvSpPr txBox="1">
            <a:spLocks noChangeArrowheads="1"/>
          </p:cNvSpPr>
          <p:nvPr/>
        </p:nvSpPr>
        <p:spPr bwMode="auto">
          <a:xfrm>
            <a:off x="1393981" y="1834280"/>
            <a:ext cx="822450" cy="52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ctr" defTabSz="457029">
              <a:defRPr/>
            </a:pPr>
            <a:r>
              <a:rPr lang="ru-RU" sz="700" dirty="0" smtClean="0">
                <a:solidFill>
                  <a:srgbClr val="626469"/>
                </a:solidFill>
              </a:rPr>
              <a:t>Источник питания</a:t>
            </a:r>
            <a:r>
              <a:rPr lang="en-US" sz="700" dirty="0" smtClean="0">
                <a:solidFill>
                  <a:srgbClr val="626469"/>
                </a:solidFill>
              </a:rPr>
              <a:t>,</a:t>
            </a:r>
          </a:p>
          <a:p>
            <a:pPr algn="ctr" defTabSz="457029">
              <a:defRPr/>
            </a:pPr>
            <a:r>
              <a:rPr lang="en-US" sz="700" b="1" dirty="0" smtClean="0">
                <a:solidFill>
                  <a:srgbClr val="626469"/>
                </a:solidFill>
              </a:rPr>
              <a:t>AS-P</a:t>
            </a:r>
            <a:r>
              <a:rPr lang="en-US" sz="700" dirty="0" smtClean="0">
                <a:solidFill>
                  <a:srgbClr val="626469"/>
                </a:solidFill>
              </a:rPr>
              <a:t>,</a:t>
            </a:r>
          </a:p>
          <a:p>
            <a:pPr algn="ctr" defTabSz="457029">
              <a:defRPr/>
            </a:pPr>
            <a:r>
              <a:rPr lang="ru-RU" sz="700" dirty="0" smtClean="0">
                <a:solidFill>
                  <a:srgbClr val="626469"/>
                </a:solidFill>
              </a:rPr>
              <a:t>Модули В</a:t>
            </a:r>
            <a:r>
              <a:rPr lang="en-US" sz="700" dirty="0" smtClean="0">
                <a:solidFill>
                  <a:srgbClr val="626469"/>
                </a:solidFill>
              </a:rPr>
              <a:t>/</a:t>
            </a:r>
            <a:r>
              <a:rPr lang="ru-RU" sz="700" dirty="0" smtClean="0">
                <a:solidFill>
                  <a:srgbClr val="626469"/>
                </a:solidFill>
              </a:rPr>
              <a:t>В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33" name="Text Box 51"/>
          <p:cNvSpPr txBox="1">
            <a:spLocks noChangeArrowheads="1"/>
          </p:cNvSpPr>
          <p:nvPr/>
        </p:nvSpPr>
        <p:spPr bwMode="auto">
          <a:xfrm>
            <a:off x="5310507" y="1872530"/>
            <a:ext cx="468337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ctr" defTabSz="457029">
              <a:defRPr/>
            </a:pPr>
            <a:r>
              <a:rPr lang="en-US" sz="700" b="1" dirty="0" smtClean="0">
                <a:solidFill>
                  <a:srgbClr val="626469"/>
                </a:solidFill>
              </a:rPr>
              <a:t>AS-B</a:t>
            </a:r>
          </a:p>
        </p:txBody>
      </p:sp>
      <p:sp>
        <p:nvSpPr>
          <p:cNvPr id="36" name="TextBox 35"/>
          <p:cNvSpPr txBox="1"/>
          <p:nvPr/>
        </p:nvSpPr>
        <p:spPr>
          <a:xfrm rot="16200000">
            <a:off x="4549345" y="3731753"/>
            <a:ext cx="861424" cy="200018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b="1" dirty="0" smtClean="0">
                <a:solidFill>
                  <a:srgbClr val="3DCD58"/>
                </a:solidFill>
                <a:cs typeface="Arial" pitchFamily="34" charset="0"/>
              </a:rPr>
              <a:t>BACnet IP</a:t>
            </a:r>
            <a:endParaRPr lang="en-US" sz="700" b="1" dirty="0">
              <a:solidFill>
                <a:srgbClr val="3DCD58"/>
              </a:solidFill>
              <a:cs typeface="Arial" pitchFamily="34" charset="0"/>
            </a:endParaRPr>
          </a:p>
        </p:txBody>
      </p:sp>
      <p:sp>
        <p:nvSpPr>
          <p:cNvPr id="37" name="Line 3"/>
          <p:cNvSpPr>
            <a:spLocks noChangeShapeType="1"/>
          </p:cNvSpPr>
          <p:nvPr/>
        </p:nvSpPr>
        <p:spPr bwMode="auto">
          <a:xfrm>
            <a:off x="5050542" y="2416217"/>
            <a:ext cx="32588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none" w="med" len="med"/>
            <a:tailEnd type="none" w="med" len="med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38" name="Line 3"/>
          <p:cNvSpPr>
            <a:spLocks noChangeShapeType="1"/>
          </p:cNvSpPr>
          <p:nvPr/>
        </p:nvSpPr>
        <p:spPr bwMode="auto">
          <a:xfrm>
            <a:off x="5047665" y="3090040"/>
            <a:ext cx="32588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none" w="med" len="med"/>
            <a:tailEnd type="none" w="med" len="med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42" name="Line 3"/>
          <p:cNvSpPr>
            <a:spLocks noChangeShapeType="1"/>
          </p:cNvSpPr>
          <p:nvPr/>
        </p:nvSpPr>
        <p:spPr bwMode="auto">
          <a:xfrm>
            <a:off x="5044797" y="3833456"/>
            <a:ext cx="32588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none" w="med" len="med"/>
            <a:tailEnd type="none" w="med" len="med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pic>
        <p:nvPicPr>
          <p:cNvPr id="44" name="Picture 43" descr="C1_1-29-2013_Closed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9FBFA"/>
              </a:clrFrom>
              <a:clrTo>
                <a:srgbClr val="F9FBFA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695392" y="1744079"/>
            <a:ext cx="685732" cy="553809"/>
          </a:xfrm>
          <a:prstGeom prst="rect">
            <a:avLst/>
          </a:prstGeom>
          <a:ln>
            <a:noFill/>
          </a:ln>
        </p:spPr>
      </p:pic>
      <p:cxnSp>
        <p:nvCxnSpPr>
          <p:cNvPr id="45" name="Straight Connector 32"/>
          <p:cNvCxnSpPr>
            <a:cxnSpLocks noChangeShapeType="1"/>
          </p:cNvCxnSpPr>
          <p:nvPr/>
        </p:nvCxnSpPr>
        <p:spPr bwMode="auto">
          <a:xfrm flipV="1">
            <a:off x="5060507" y="2148336"/>
            <a:ext cx="0" cy="2055127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oval" w="sm" len="sm"/>
            <a:tailEnd type="none" w="sm" len="sm"/>
          </a:ln>
        </p:spPr>
      </p:cxnSp>
      <p:sp>
        <p:nvSpPr>
          <p:cNvPr id="46" name="Line 19"/>
          <p:cNvSpPr>
            <a:spLocks noChangeShapeType="1"/>
          </p:cNvSpPr>
          <p:nvPr/>
        </p:nvSpPr>
        <p:spPr bwMode="auto">
          <a:xfrm flipV="1">
            <a:off x="4983379" y="1600285"/>
            <a:ext cx="0" cy="215011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7" name="Text Box 51"/>
          <p:cNvSpPr txBox="1">
            <a:spLocks noChangeArrowheads="1"/>
          </p:cNvSpPr>
          <p:nvPr/>
        </p:nvSpPr>
        <p:spPr bwMode="auto">
          <a:xfrm rot="16200000">
            <a:off x="4178530" y="2920410"/>
            <a:ext cx="1301958" cy="41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ctr" defTabSz="457029">
              <a:defRPr/>
            </a:pPr>
            <a:r>
              <a:rPr lang="en-US" sz="700" b="1" dirty="0" err="1" smtClean="0">
                <a:solidFill>
                  <a:srgbClr val="626469"/>
                </a:solidFill>
              </a:rPr>
              <a:t>SmartX</a:t>
            </a:r>
            <a:r>
              <a:rPr lang="en-US" sz="700" b="1" dirty="0" smtClean="0">
                <a:solidFill>
                  <a:srgbClr val="626469"/>
                </a:solidFill>
              </a:rPr>
              <a:t> </a:t>
            </a:r>
            <a:r>
              <a:rPr lang="ru-RU" sz="700" b="1" dirty="0" smtClean="0">
                <a:solidFill>
                  <a:srgbClr val="626469"/>
                </a:solidFill>
              </a:rPr>
              <a:t>Контроллер</a:t>
            </a:r>
            <a:endParaRPr lang="en-US" sz="700" b="1" dirty="0" smtClean="0">
              <a:solidFill>
                <a:srgbClr val="626469"/>
              </a:solidFill>
            </a:endParaRPr>
          </a:p>
          <a:p>
            <a:pPr algn="ctr" defTabSz="457029">
              <a:defRPr/>
            </a:pPr>
            <a:r>
              <a:rPr lang="ru-RU" sz="700" dirty="0" smtClean="0">
                <a:solidFill>
                  <a:srgbClr val="626469"/>
                </a:solidFill>
              </a:rPr>
              <a:t>Контроллеры полевого уровня</a:t>
            </a:r>
            <a:endParaRPr lang="en-US" sz="700" dirty="0" smtClean="0">
              <a:solidFill>
                <a:srgbClr val="626469"/>
              </a:solidFill>
            </a:endParaRPr>
          </a:p>
        </p:txBody>
      </p:sp>
      <p:sp>
        <p:nvSpPr>
          <p:cNvPr id="48" name="Text Box 51"/>
          <p:cNvSpPr txBox="1">
            <a:spLocks noChangeArrowheads="1"/>
          </p:cNvSpPr>
          <p:nvPr/>
        </p:nvSpPr>
        <p:spPr bwMode="auto">
          <a:xfrm rot="16200000">
            <a:off x="1676695" y="2957102"/>
            <a:ext cx="1337245" cy="41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ctr" defTabSz="457029">
              <a:defRPr/>
            </a:pPr>
            <a:r>
              <a:rPr lang="en-US" sz="700" b="1" dirty="0" err="1" smtClean="0">
                <a:solidFill>
                  <a:srgbClr val="626469"/>
                </a:solidFill>
              </a:rPr>
              <a:t>SmartX</a:t>
            </a:r>
            <a:r>
              <a:rPr lang="en-US" sz="700" b="1" dirty="0" smtClean="0">
                <a:solidFill>
                  <a:srgbClr val="626469"/>
                </a:solidFill>
              </a:rPr>
              <a:t> </a:t>
            </a:r>
            <a:r>
              <a:rPr lang="ru-RU" sz="700" b="1" dirty="0" smtClean="0">
                <a:solidFill>
                  <a:srgbClr val="626469"/>
                </a:solidFill>
              </a:rPr>
              <a:t>Контроллер</a:t>
            </a:r>
            <a:endParaRPr lang="en-US" sz="700" b="1" dirty="0" smtClean="0">
              <a:solidFill>
                <a:srgbClr val="626469"/>
              </a:solidFill>
            </a:endParaRPr>
          </a:p>
          <a:p>
            <a:pPr algn="ctr" defTabSz="457029">
              <a:defRPr/>
            </a:pPr>
            <a:r>
              <a:rPr lang="ru-RU" sz="700" dirty="0" smtClean="0">
                <a:solidFill>
                  <a:srgbClr val="626469"/>
                </a:solidFill>
              </a:rPr>
              <a:t>Контроллеры полевого уровня</a:t>
            </a:r>
            <a:endParaRPr lang="en-US" sz="700" dirty="0" smtClean="0">
              <a:solidFill>
                <a:srgbClr val="626469"/>
              </a:solidFill>
            </a:endParaRPr>
          </a:p>
        </p:txBody>
      </p:sp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9446" y="2906248"/>
            <a:ext cx="1329456" cy="72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0356" y="3630609"/>
            <a:ext cx="1329456" cy="72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124" y="3537172"/>
            <a:ext cx="1329456" cy="72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124" y="2791487"/>
            <a:ext cx="1329456" cy="72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4006" y="2067126"/>
            <a:ext cx="1329456" cy="72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" name="Text Box 51"/>
          <p:cNvSpPr txBox="1">
            <a:spLocks noChangeArrowheads="1"/>
          </p:cNvSpPr>
          <p:nvPr/>
        </p:nvSpPr>
        <p:spPr bwMode="auto">
          <a:xfrm>
            <a:off x="1762182" y="4270990"/>
            <a:ext cx="1755816" cy="20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ru-RU" sz="700" b="1" dirty="0" smtClean="0">
                <a:solidFill>
                  <a:srgbClr val="C00000"/>
                </a:solidFill>
              </a:rPr>
              <a:t>Макс</a:t>
            </a:r>
            <a:r>
              <a:rPr lang="en-GB" sz="700" b="1" dirty="0" smtClean="0">
                <a:solidFill>
                  <a:srgbClr val="C00000"/>
                </a:solidFill>
              </a:rPr>
              <a:t>. 254 AS-BL </a:t>
            </a:r>
            <a:r>
              <a:rPr lang="ru-RU" sz="700" b="1" dirty="0" smtClean="0">
                <a:solidFill>
                  <a:srgbClr val="C00000"/>
                </a:solidFill>
              </a:rPr>
              <a:t>на</a:t>
            </a:r>
            <a:r>
              <a:rPr lang="en-GB" sz="700" b="1" dirty="0" smtClean="0">
                <a:solidFill>
                  <a:srgbClr val="C00000"/>
                </a:solidFill>
              </a:rPr>
              <a:t> AS-P </a:t>
            </a:r>
            <a:endParaRPr lang="en-US" sz="700" b="1" dirty="0">
              <a:solidFill>
                <a:srgbClr val="C00000"/>
              </a:solidFill>
            </a:endParaRPr>
          </a:p>
        </p:txBody>
      </p:sp>
      <p:sp>
        <p:nvSpPr>
          <p:cNvPr id="70" name="Text Box 51"/>
          <p:cNvSpPr txBox="1">
            <a:spLocks noChangeArrowheads="1"/>
          </p:cNvSpPr>
          <p:nvPr/>
        </p:nvSpPr>
        <p:spPr bwMode="auto">
          <a:xfrm>
            <a:off x="4522388" y="4261533"/>
            <a:ext cx="1466511" cy="20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ru-RU" sz="700" b="1" dirty="0" smtClean="0">
                <a:solidFill>
                  <a:srgbClr val="C00000"/>
                </a:solidFill>
              </a:rPr>
              <a:t>Макс</a:t>
            </a:r>
            <a:r>
              <a:rPr lang="en-GB" sz="700" b="1" dirty="0" smtClean="0">
                <a:solidFill>
                  <a:srgbClr val="C00000"/>
                </a:solidFill>
              </a:rPr>
              <a:t>. 50x AS-BL </a:t>
            </a:r>
            <a:r>
              <a:rPr lang="ru-RU" sz="700" b="1" dirty="0" smtClean="0">
                <a:solidFill>
                  <a:srgbClr val="C00000"/>
                </a:solidFill>
              </a:rPr>
              <a:t>на </a:t>
            </a:r>
            <a:r>
              <a:rPr lang="en-GB" sz="700" b="1" dirty="0" smtClean="0">
                <a:solidFill>
                  <a:srgbClr val="C00000"/>
                </a:solidFill>
              </a:rPr>
              <a:t>AS-B</a:t>
            </a:r>
            <a:endParaRPr lang="en-US" sz="700" b="1" dirty="0">
              <a:solidFill>
                <a:srgbClr val="C00000"/>
              </a:solidFill>
            </a:endParaRPr>
          </a:p>
        </p:txBody>
      </p:sp>
      <p:sp>
        <p:nvSpPr>
          <p:cNvPr id="71" name="Text Box 51"/>
          <p:cNvSpPr txBox="1">
            <a:spLocks noChangeArrowheads="1"/>
          </p:cNvSpPr>
          <p:nvPr/>
        </p:nvSpPr>
        <p:spPr bwMode="auto">
          <a:xfrm>
            <a:off x="2867070" y="2572382"/>
            <a:ext cx="650927" cy="20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ctr" defTabSz="457029">
              <a:defRPr/>
            </a:pPr>
            <a:r>
              <a:rPr lang="en-US" sz="700" b="1" dirty="0" smtClean="0">
                <a:solidFill>
                  <a:srgbClr val="626469"/>
                </a:solidFill>
              </a:rPr>
              <a:t>AS-BL</a:t>
            </a:r>
          </a:p>
        </p:txBody>
      </p:sp>
      <p:sp>
        <p:nvSpPr>
          <p:cNvPr id="72" name="Text Box 51"/>
          <p:cNvSpPr txBox="1">
            <a:spLocks noChangeArrowheads="1"/>
          </p:cNvSpPr>
          <p:nvPr/>
        </p:nvSpPr>
        <p:spPr bwMode="auto">
          <a:xfrm>
            <a:off x="2914695" y="4028733"/>
            <a:ext cx="603302" cy="20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ctr" defTabSz="457029">
              <a:defRPr/>
            </a:pPr>
            <a:r>
              <a:rPr lang="en-US" sz="700" b="1" dirty="0" smtClean="0">
                <a:solidFill>
                  <a:srgbClr val="626469"/>
                </a:solidFill>
              </a:rPr>
              <a:t>AS-BL</a:t>
            </a:r>
          </a:p>
        </p:txBody>
      </p:sp>
      <p:sp>
        <p:nvSpPr>
          <p:cNvPr id="73" name="Text Box 51"/>
          <p:cNvSpPr txBox="1">
            <a:spLocks noChangeArrowheads="1"/>
          </p:cNvSpPr>
          <p:nvPr/>
        </p:nvSpPr>
        <p:spPr bwMode="auto">
          <a:xfrm>
            <a:off x="2901306" y="3291534"/>
            <a:ext cx="616691" cy="20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ctr" defTabSz="457029">
              <a:defRPr/>
            </a:pPr>
            <a:r>
              <a:rPr lang="en-US" sz="700" b="1" dirty="0" smtClean="0">
                <a:solidFill>
                  <a:srgbClr val="626469"/>
                </a:solidFill>
              </a:rPr>
              <a:t>AS-BL</a:t>
            </a:r>
          </a:p>
        </p:txBody>
      </p:sp>
      <p:sp>
        <p:nvSpPr>
          <p:cNvPr id="74" name="Text Box 51"/>
          <p:cNvSpPr txBox="1">
            <a:spLocks noChangeArrowheads="1"/>
          </p:cNvSpPr>
          <p:nvPr/>
        </p:nvSpPr>
        <p:spPr bwMode="auto">
          <a:xfrm>
            <a:off x="5370684" y="3201032"/>
            <a:ext cx="690392" cy="20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ctr" defTabSz="457029">
              <a:defRPr/>
            </a:pPr>
            <a:r>
              <a:rPr lang="en-US" sz="700" b="1" dirty="0" smtClean="0">
                <a:solidFill>
                  <a:srgbClr val="626469"/>
                </a:solidFill>
              </a:rPr>
              <a:t>AS-BL</a:t>
            </a:r>
          </a:p>
        </p:txBody>
      </p:sp>
      <p:sp>
        <p:nvSpPr>
          <p:cNvPr id="75" name="Text Box 51"/>
          <p:cNvSpPr txBox="1">
            <a:spLocks noChangeArrowheads="1"/>
          </p:cNvSpPr>
          <p:nvPr/>
        </p:nvSpPr>
        <p:spPr bwMode="auto">
          <a:xfrm>
            <a:off x="5381124" y="2457600"/>
            <a:ext cx="679952" cy="20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ctr" defTabSz="457029">
              <a:defRPr/>
            </a:pPr>
            <a:r>
              <a:rPr lang="en-US" sz="700" b="1" dirty="0" smtClean="0">
                <a:solidFill>
                  <a:srgbClr val="626469"/>
                </a:solidFill>
              </a:rPr>
              <a:t>AS-BL</a:t>
            </a:r>
          </a:p>
        </p:txBody>
      </p:sp>
      <p:sp>
        <p:nvSpPr>
          <p:cNvPr id="76" name="Text Box 51"/>
          <p:cNvSpPr txBox="1">
            <a:spLocks noChangeArrowheads="1"/>
          </p:cNvSpPr>
          <p:nvPr/>
        </p:nvSpPr>
        <p:spPr bwMode="auto">
          <a:xfrm>
            <a:off x="5381124" y="3919181"/>
            <a:ext cx="607775" cy="20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ctr" defTabSz="457029">
              <a:defRPr/>
            </a:pPr>
            <a:r>
              <a:rPr lang="sv-SE" sz="700" b="1" dirty="0" smtClean="0">
                <a:solidFill>
                  <a:srgbClr val="626469"/>
                </a:solidFill>
              </a:rPr>
              <a:t>AS-BL</a:t>
            </a:r>
            <a:endParaRPr lang="en-US" sz="700" b="1" dirty="0" smtClean="0">
              <a:solidFill>
                <a:srgbClr val="62646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SmartX</a:t>
            </a:r>
            <a:r>
              <a:rPr lang="en-US" dirty="0" smtClean="0"/>
              <a:t> </a:t>
            </a:r>
            <a:r>
              <a:rPr lang="ru-RU" dirty="0" smtClean="0"/>
              <a:t>Контроллер </a:t>
            </a:r>
            <a:r>
              <a:rPr lang="en-US" dirty="0" smtClean="0"/>
              <a:t>– AS-B </a:t>
            </a:r>
            <a:r>
              <a:rPr lang="ru-RU" dirty="0" smtClean="0"/>
              <a:t>и</a:t>
            </a:r>
            <a:r>
              <a:rPr lang="en-US" dirty="0" smtClean="0"/>
              <a:t> AS-BL </a:t>
            </a:r>
            <a:r>
              <a:rPr lang="ru-RU" dirty="0" smtClean="0"/>
              <a:t>– возможности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Контроллер</a:t>
            </a:r>
            <a:r>
              <a:rPr lang="en-US" dirty="0" smtClean="0"/>
              <a:t>, </a:t>
            </a:r>
            <a:r>
              <a:rPr lang="ru-RU" dirty="0" smtClean="0"/>
              <a:t>коммуникации</a:t>
            </a:r>
            <a:r>
              <a:rPr lang="en-US" dirty="0" smtClean="0"/>
              <a:t>, </a:t>
            </a:r>
            <a:r>
              <a:rPr lang="ru-RU" dirty="0" smtClean="0"/>
              <a:t>ручное управление</a:t>
            </a:r>
            <a:r>
              <a:rPr lang="en-US" dirty="0" smtClean="0"/>
              <a:t>, </a:t>
            </a:r>
            <a:r>
              <a:rPr lang="ru-RU" dirty="0" smtClean="0"/>
              <a:t>два порта </a:t>
            </a:r>
            <a:r>
              <a:rPr lang="en-US" dirty="0" smtClean="0"/>
              <a:t>Ethernet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/>
        </p:nvCxnSpPr>
        <p:spPr>
          <a:xfrm>
            <a:off x="4335779" y="3008764"/>
            <a:ext cx="0" cy="297180"/>
          </a:xfrm>
          <a:prstGeom prst="line">
            <a:avLst/>
          </a:prstGeom>
          <a:ln w="12700" cap="rnd">
            <a:solidFill>
              <a:srgbClr val="36C7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62" y="230188"/>
            <a:ext cx="8633531" cy="307777"/>
          </a:xfrm>
        </p:spPr>
        <p:txBody>
          <a:bodyPr/>
          <a:lstStyle/>
          <a:p>
            <a:r>
              <a:rPr lang="en-US" dirty="0" err="1" smtClean="0"/>
              <a:t>SmartX</a:t>
            </a:r>
            <a:r>
              <a:rPr lang="en-US" dirty="0" smtClean="0"/>
              <a:t> </a:t>
            </a:r>
            <a:r>
              <a:rPr lang="ru-RU" dirty="0" smtClean="0"/>
              <a:t>Контроллер </a:t>
            </a:r>
            <a:r>
              <a:rPr lang="en-US" dirty="0" smtClean="0"/>
              <a:t>– AS-B </a:t>
            </a:r>
            <a:r>
              <a:rPr lang="ru-RU" dirty="0" smtClean="0"/>
              <a:t>и </a:t>
            </a:r>
            <a:r>
              <a:rPr lang="en-US" dirty="0" smtClean="0"/>
              <a:t>AS-BL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ru-RU" dirty="0" smtClean="0"/>
              <a:t>возможности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2415" y="4484213"/>
            <a:ext cx="5580061" cy="246221"/>
          </a:xfrm>
        </p:spPr>
        <p:txBody>
          <a:bodyPr/>
          <a:lstStyle/>
          <a:p>
            <a:r>
              <a:rPr lang="ru-RU" b="1" u="sng" dirty="0" smtClean="0">
                <a:solidFill>
                  <a:srgbClr val="55575B"/>
                </a:solidFill>
              </a:rPr>
              <a:t>Примечание</a:t>
            </a:r>
            <a:r>
              <a:rPr lang="en-GB" b="1" u="sng" dirty="0" smtClean="0">
                <a:solidFill>
                  <a:srgbClr val="55575B"/>
                </a:solidFill>
              </a:rPr>
              <a:t>:</a:t>
            </a:r>
            <a:r>
              <a:rPr lang="en-GB" dirty="0" smtClean="0">
                <a:solidFill>
                  <a:srgbClr val="55575B"/>
                </a:solidFill>
              </a:rPr>
              <a:t> AS-BL </a:t>
            </a:r>
            <a:r>
              <a:rPr lang="ru-RU" dirty="0" smtClean="0">
                <a:solidFill>
                  <a:srgbClr val="55575B"/>
                </a:solidFill>
              </a:rPr>
              <a:t>имеет ограничения по коммуникациям</a:t>
            </a:r>
            <a:r>
              <a:rPr lang="en-GB" dirty="0" smtClean="0">
                <a:solidFill>
                  <a:srgbClr val="55575B"/>
                </a:solidFill>
              </a:rPr>
              <a:t>; </a:t>
            </a:r>
            <a:r>
              <a:rPr lang="ru-RU" dirty="0" smtClean="0">
                <a:solidFill>
                  <a:srgbClr val="55575B"/>
                </a:solidFill>
              </a:rPr>
              <a:t>не имеет</a:t>
            </a:r>
            <a:r>
              <a:rPr lang="en-GB" dirty="0" smtClean="0">
                <a:solidFill>
                  <a:srgbClr val="55575B"/>
                </a:solidFill>
              </a:rPr>
              <a:t> RS-485</a:t>
            </a:r>
            <a:r>
              <a:rPr lang="ru-RU" dirty="0" smtClean="0">
                <a:solidFill>
                  <a:srgbClr val="55575B"/>
                </a:solidFill>
              </a:rPr>
              <a:t> и полевых шин;</a:t>
            </a:r>
            <a:r>
              <a:rPr lang="en-GB" dirty="0" smtClean="0">
                <a:solidFill>
                  <a:srgbClr val="55575B"/>
                </a:solidFill>
              </a:rPr>
              <a:t> </a:t>
            </a:r>
            <a:r>
              <a:rPr lang="ru-RU" dirty="0" smtClean="0">
                <a:solidFill>
                  <a:srgbClr val="55575B"/>
                </a:solidFill>
              </a:rPr>
              <a:t>не может подключать устройства </a:t>
            </a:r>
            <a:r>
              <a:rPr lang="en-GB" dirty="0" err="1" smtClean="0">
                <a:solidFill>
                  <a:srgbClr val="55575B"/>
                </a:solidFill>
              </a:rPr>
              <a:t>BACnet</a:t>
            </a:r>
            <a:r>
              <a:rPr lang="en-GB" dirty="0" smtClean="0">
                <a:solidFill>
                  <a:srgbClr val="55575B"/>
                </a:solidFill>
              </a:rPr>
              <a:t>/IP.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pic>
        <p:nvPicPr>
          <p:cNvPr id="8" name="Picture 7" descr="smartx-controller-as-b-open-angle.jpg"/>
          <p:cNvPicPr>
            <a:picLocks noChangeAspect="1"/>
          </p:cNvPicPr>
          <p:nvPr/>
        </p:nvPicPr>
        <p:blipFill>
          <a:blip r:embed="rId2" cstate="print"/>
          <a:srcRect l="19502" t="4675" r="17910" b="10627"/>
          <a:stretch>
            <a:fillRect/>
          </a:stretch>
        </p:blipFill>
        <p:spPr>
          <a:xfrm>
            <a:off x="5169318" y="1179053"/>
            <a:ext cx="2997140" cy="2301126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4642760" y="773244"/>
            <a:ext cx="1429794" cy="30777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15874" marR="0" lvl="0" indent="0" algn="l" defTabSz="457086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Порт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RS-485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недоступен на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AS-BL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3413761" y="1622162"/>
            <a:ext cx="1805939" cy="50783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15874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Порт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USB host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/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lang="ru-RU" sz="1050" dirty="0" smtClean="0">
                <a:solidFill>
                  <a:srgbClr val="8E8F93"/>
                </a:solidFill>
                <a:latin typeface="Arial"/>
                <a:cs typeface="Arial"/>
              </a:rPr>
              <a:t>для подключения</a:t>
            </a:r>
            <a:r>
              <a:rPr lang="en-US" sz="1050" dirty="0" smtClean="0">
                <a:solidFill>
                  <a:srgbClr val="8E8F93"/>
                </a:solidFill>
                <a:latin typeface="Arial"/>
                <a:cs typeface="Arial"/>
              </a:rPr>
              <a:t/>
            </a:r>
            <a:br>
              <a:rPr lang="en-US" sz="1050" dirty="0" smtClean="0">
                <a:solidFill>
                  <a:srgbClr val="8E8F93"/>
                </a:solidFill>
                <a:latin typeface="Arial"/>
                <a:cs typeface="Arial"/>
              </a:rPr>
            </a:br>
            <a:r>
              <a:rPr lang="en-US" sz="1050" dirty="0" err="1" smtClean="0">
                <a:solidFill>
                  <a:srgbClr val="8E8F93"/>
                </a:solidFill>
                <a:latin typeface="Arial"/>
                <a:cs typeface="Arial"/>
              </a:rPr>
              <a:t>SmartX</a:t>
            </a:r>
            <a:r>
              <a:rPr lang="en-US" sz="1050" dirty="0" smtClean="0">
                <a:solidFill>
                  <a:srgbClr val="8E8F93"/>
                </a:solidFill>
                <a:latin typeface="Arial"/>
                <a:cs typeface="Arial"/>
              </a:rPr>
              <a:t> </a:t>
            </a:r>
            <a:r>
              <a:rPr lang="ru-RU" sz="1050" dirty="0" smtClean="0">
                <a:solidFill>
                  <a:srgbClr val="8E8F93"/>
                </a:solidFill>
                <a:latin typeface="Arial"/>
                <a:cs typeface="Arial"/>
              </a:rPr>
              <a:t>Контроллера </a:t>
            </a:r>
            <a:r>
              <a:rPr lang="en-US" sz="1050" dirty="0" smtClean="0">
                <a:solidFill>
                  <a:srgbClr val="8E8F93"/>
                </a:solidFill>
                <a:latin typeface="Arial"/>
                <a:cs typeface="Arial"/>
              </a:rPr>
              <a:t>– AD</a:t>
            </a:r>
            <a:endParaRPr lang="en-US" sz="1100" dirty="0" smtClean="0">
              <a:solidFill>
                <a:srgbClr val="8E8F93"/>
              </a:solidFill>
              <a:latin typeface="Arial"/>
              <a:cs typeface="Arial"/>
            </a:endParaRP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6162890" y="4159893"/>
            <a:ext cx="1774294" cy="35394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15874" marR="0" lvl="0" indent="0" algn="l" defTabSz="457086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Порт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USB </a:t>
            </a:r>
            <a:r>
              <a:rPr lang="en-US" sz="1200" dirty="0" smtClean="0">
                <a:solidFill>
                  <a:srgbClr val="8E8F93"/>
                </a:solidFill>
                <a:latin typeface="Arial"/>
                <a:cs typeface="Arial"/>
              </a:rPr>
              <a:t>d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evice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B-mini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8E8F9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580575" y="2184667"/>
            <a:ext cx="683082" cy="314693"/>
          </a:xfrm>
          <a:prstGeom prst="straightConnector1">
            <a:avLst/>
          </a:prstGeom>
          <a:ln w="19050" cap="rnd">
            <a:solidFill>
              <a:srgbClr val="B1004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309360" y="2599622"/>
            <a:ext cx="464820" cy="1494568"/>
          </a:xfrm>
          <a:prstGeom prst="straightConnector1">
            <a:avLst/>
          </a:prstGeom>
          <a:ln w="19050" cap="rnd">
            <a:solidFill>
              <a:srgbClr val="B1004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730240" y="3389764"/>
            <a:ext cx="142636" cy="411294"/>
          </a:xfrm>
          <a:prstGeom prst="straightConnector1">
            <a:avLst/>
          </a:prstGeom>
          <a:ln w="19050" cap="rnd">
            <a:solidFill>
              <a:srgbClr val="B1004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2"/>
          </p:cNvCxnSpPr>
          <p:nvPr/>
        </p:nvCxnSpPr>
        <p:spPr>
          <a:xfrm>
            <a:off x="5357657" y="1081021"/>
            <a:ext cx="378059" cy="359159"/>
          </a:xfrm>
          <a:prstGeom prst="straightConnector1">
            <a:avLst/>
          </a:prstGeom>
          <a:ln w="19050" cap="rnd">
            <a:solidFill>
              <a:srgbClr val="B1004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8251" y="2161919"/>
            <a:ext cx="1151669" cy="88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7539474" y="2885136"/>
            <a:ext cx="163021" cy="656004"/>
          </a:xfrm>
          <a:prstGeom prst="straightConnector1">
            <a:avLst/>
          </a:prstGeom>
          <a:ln w="19050" cap="rnd">
            <a:solidFill>
              <a:srgbClr val="B1004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104352" y="1021761"/>
            <a:ext cx="54983" cy="1066119"/>
          </a:xfrm>
          <a:prstGeom prst="straightConnector1">
            <a:avLst/>
          </a:prstGeom>
          <a:ln w="19050" cap="rnd">
            <a:solidFill>
              <a:srgbClr val="B1004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3"/>
          <p:cNvSpPr txBox="1">
            <a:spLocks/>
          </p:cNvSpPr>
          <p:nvPr/>
        </p:nvSpPr>
        <p:spPr>
          <a:xfrm>
            <a:off x="6614720" y="858632"/>
            <a:ext cx="2102216" cy="18466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15874" marR="0" lvl="0" indent="0" algn="l" defTabSz="457086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Документация по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QR-Code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52412" y="1362784"/>
            <a:ext cx="3908107" cy="2959785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1400" dirty="0" smtClean="0"/>
              <a:t>Компактный высокопроизводительный сервер</a:t>
            </a:r>
            <a:endParaRPr lang="en-US" sz="1400" dirty="0" smtClean="0"/>
          </a:p>
          <a:p>
            <a:pPr lvl="1"/>
            <a:r>
              <a:rPr lang="ru-RU" sz="1200" dirty="0" smtClean="0"/>
              <a:t>Съемные </a:t>
            </a:r>
            <a:r>
              <a:rPr lang="ru-RU" sz="1200" dirty="0" err="1" smtClean="0"/>
              <a:t>клеммные</a:t>
            </a:r>
            <a:r>
              <a:rPr lang="ru-RU" sz="1200" dirty="0" smtClean="0"/>
              <a:t> колодки</a:t>
            </a:r>
            <a:endParaRPr lang="en-US" sz="1200" dirty="0" smtClean="0"/>
          </a:p>
          <a:p>
            <a:pPr>
              <a:buNone/>
            </a:pPr>
            <a:r>
              <a:rPr lang="ru-RU" sz="1400" dirty="0" smtClean="0"/>
              <a:t>Встроенный источник питания</a:t>
            </a:r>
            <a:endParaRPr lang="en-US" sz="1400" dirty="0" smtClean="0"/>
          </a:p>
          <a:p>
            <a:pPr>
              <a:buNone/>
            </a:pPr>
            <a:r>
              <a:rPr lang="ru-RU" sz="1400" dirty="0" smtClean="0"/>
              <a:t>Встроенные точки</a:t>
            </a:r>
            <a:r>
              <a:rPr lang="en-US" sz="1400" dirty="0" smtClean="0"/>
              <a:t> </a:t>
            </a:r>
            <a:r>
              <a:rPr lang="ru-RU" sz="1400" dirty="0" smtClean="0"/>
              <a:t>В</a:t>
            </a:r>
            <a:r>
              <a:rPr lang="en-US" sz="1400" dirty="0" smtClean="0"/>
              <a:t>/</a:t>
            </a:r>
            <a:r>
              <a:rPr lang="ru-RU" sz="1400" dirty="0" smtClean="0"/>
              <a:t>В</a:t>
            </a:r>
            <a:endParaRPr lang="en-US" sz="1400" dirty="0" smtClean="0"/>
          </a:p>
          <a:p>
            <a:pPr lvl="1"/>
            <a:r>
              <a:rPr lang="en-US" sz="1200" dirty="0" smtClean="0"/>
              <a:t>24 </a:t>
            </a:r>
            <a:r>
              <a:rPr lang="ru-RU" sz="1200" dirty="0" smtClean="0"/>
              <a:t>или </a:t>
            </a:r>
            <a:r>
              <a:rPr lang="en-US" sz="1200" dirty="0" smtClean="0"/>
              <a:t>36 </a:t>
            </a:r>
            <a:r>
              <a:rPr lang="ru-RU" sz="1200" dirty="0" smtClean="0"/>
              <a:t>точек</a:t>
            </a:r>
            <a:endParaRPr lang="en-US" sz="1200" dirty="0" smtClean="0"/>
          </a:p>
          <a:p>
            <a:pPr lvl="1"/>
            <a:r>
              <a:rPr lang="ru-RU" sz="1200" dirty="0" smtClean="0"/>
              <a:t>Универсальные входы и выходы</a:t>
            </a:r>
            <a:endParaRPr lang="en-US" sz="1200" dirty="0" smtClean="0"/>
          </a:p>
          <a:p>
            <a:pPr>
              <a:buNone/>
            </a:pPr>
            <a:r>
              <a:rPr lang="ru-RU" sz="1400" dirty="0" smtClean="0"/>
              <a:t>Принудительное ручное управление (зависит от модели)</a:t>
            </a:r>
            <a:endParaRPr lang="en-US" sz="1400" dirty="0" smtClean="0"/>
          </a:p>
          <a:p>
            <a:pPr marL="0" indent="15875">
              <a:buNone/>
            </a:pPr>
            <a:r>
              <a:rPr lang="ru-RU" dirty="0" smtClean="0"/>
              <a:t>Порт </a:t>
            </a:r>
            <a:r>
              <a:rPr lang="en-US" dirty="0" smtClean="0"/>
              <a:t>RS-485: </a:t>
            </a:r>
            <a:r>
              <a:rPr lang="ru-RU" dirty="0" smtClean="0"/>
              <a:t>доступен на</a:t>
            </a:r>
            <a:r>
              <a:rPr lang="en-US" dirty="0" smtClean="0"/>
              <a:t> AS-B;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ru-RU" i="1" dirty="0" smtClean="0"/>
              <a:t>недоступен</a:t>
            </a:r>
            <a:r>
              <a:rPr lang="en-US" i="1" dirty="0" smtClean="0"/>
              <a:t> </a:t>
            </a:r>
            <a:r>
              <a:rPr lang="ru-RU" i="1" dirty="0" smtClean="0"/>
              <a:t>на </a:t>
            </a:r>
            <a:r>
              <a:rPr lang="en-US" i="1" dirty="0" smtClean="0"/>
              <a:t>AS-BL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344221" y="3555581"/>
            <a:ext cx="2185032" cy="53860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15874" marR="0" lvl="0" indent="0" algn="l" defTabSz="457086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Два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порта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Ethernet 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Встроенный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IP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коммутатор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 этой версии ПО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8E8F9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Content Placeholder 3"/>
          <p:cNvSpPr txBox="1">
            <a:spLocks/>
          </p:cNvSpPr>
          <p:nvPr/>
        </p:nvSpPr>
        <p:spPr>
          <a:xfrm>
            <a:off x="7228201" y="3547998"/>
            <a:ext cx="1610655" cy="36933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15874" marR="0" lvl="0" indent="0" algn="l" defTabSz="457086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Этикетка для маркировки точек В/В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</a:p>
        </p:txBody>
      </p:sp>
      <p:sp>
        <p:nvSpPr>
          <p:cNvPr id="38" name="Content Placeholder 3"/>
          <p:cNvSpPr txBox="1">
            <a:spLocks/>
          </p:cNvSpPr>
          <p:nvPr/>
        </p:nvSpPr>
        <p:spPr>
          <a:xfrm>
            <a:off x="8348341" y="2215350"/>
            <a:ext cx="718512" cy="70788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15874" marR="0" lvl="0" indent="0" algn="l" defTabSz="457086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 smtClean="0">
                <a:solidFill>
                  <a:srgbClr val="8E8F93"/>
                </a:solidFill>
                <a:latin typeface="Arial"/>
                <a:cs typeface="Arial"/>
              </a:rPr>
              <a:t>Ручное </a:t>
            </a:r>
            <a:r>
              <a:rPr lang="ru-RU" sz="1200" dirty="0" err="1" smtClean="0">
                <a:solidFill>
                  <a:srgbClr val="8E8F93"/>
                </a:solidFill>
                <a:latin typeface="Arial"/>
                <a:cs typeface="Arial"/>
              </a:rPr>
              <a:t>управл</a:t>
            </a:r>
            <a:r>
              <a:rPr lang="ru-RU" sz="1200" dirty="0" smtClean="0">
                <a:solidFill>
                  <a:srgbClr val="8E8F93"/>
                </a:solidFill>
                <a:latin typeface="Arial"/>
                <a:cs typeface="Arial"/>
              </a:rPr>
              <a:t>.</a:t>
            </a:r>
            <a:r>
              <a:rPr lang="en-US" sz="1200" dirty="0" smtClean="0">
                <a:solidFill>
                  <a:srgbClr val="8E8F93"/>
                </a:solidFill>
                <a:latin typeface="Arial"/>
                <a:cs typeface="Arial"/>
              </a:rPr>
              <a:t> – </a:t>
            </a:r>
            <a:r>
              <a:rPr lang="ru-RU" sz="1100" dirty="0" smtClean="0">
                <a:solidFill>
                  <a:srgbClr val="8E8F93"/>
                </a:solidFill>
                <a:latin typeface="Arial"/>
                <a:cs typeface="Arial"/>
              </a:rPr>
              <a:t>Кнопки</a:t>
            </a:r>
            <a:r>
              <a:rPr lang="en-US" sz="1100" dirty="0" smtClean="0">
                <a:solidFill>
                  <a:srgbClr val="8E8F93"/>
                </a:solidFill>
                <a:latin typeface="Arial"/>
                <a:cs typeface="Arial"/>
              </a:rPr>
              <a:t> </a:t>
            </a:r>
            <a:r>
              <a:rPr lang="ru-RU" sz="1100" dirty="0" smtClean="0">
                <a:solidFill>
                  <a:srgbClr val="8E8F93"/>
                </a:solidFill>
                <a:latin typeface="Arial"/>
                <a:cs typeface="Arial"/>
              </a:rPr>
              <a:t>и</a:t>
            </a:r>
            <a:r>
              <a:rPr lang="en-US" sz="1100" dirty="0" smtClean="0">
                <a:solidFill>
                  <a:srgbClr val="8E8F93"/>
                </a:solidFill>
                <a:latin typeface="Arial"/>
                <a:cs typeface="Arial"/>
              </a:rPr>
              <a:t> </a:t>
            </a:r>
            <a:r>
              <a:rPr lang="ru-RU" sz="1100" dirty="0" smtClean="0">
                <a:solidFill>
                  <a:srgbClr val="8E8F93"/>
                </a:solidFill>
                <a:latin typeface="Arial"/>
                <a:cs typeface="Arial"/>
              </a:rPr>
              <a:t>дисплей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8E8F9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067880" y="2025060"/>
            <a:ext cx="881776" cy="412684"/>
          </a:xfrm>
          <a:prstGeom prst="straightConnector1">
            <a:avLst/>
          </a:prstGeom>
          <a:ln w="19050" cap="rnd">
            <a:solidFill>
              <a:srgbClr val="B1004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/>
          <p:nvPr/>
        </p:nvCxnSpPr>
        <p:spPr>
          <a:xfrm flipV="1">
            <a:off x="4344221" y="2537530"/>
            <a:ext cx="1605309" cy="768414"/>
          </a:xfrm>
          <a:prstGeom prst="bentConnector3">
            <a:avLst>
              <a:gd name="adj1" fmla="val 50000"/>
            </a:avLst>
          </a:prstGeom>
          <a:ln w="12700" cap="rnd">
            <a:solidFill>
              <a:srgbClr val="36C7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Integration Efficiency Bubb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6661" y="111707"/>
            <a:ext cx="664372" cy="672651"/>
          </a:xfrm>
          <a:prstGeom prst="rect">
            <a:avLst/>
          </a:prstGeom>
        </p:spPr>
      </p:pic>
      <p:pic>
        <p:nvPicPr>
          <p:cNvPr id="45" name="Picture 44" descr="Services Efficiency Bubb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39209" y="111707"/>
            <a:ext cx="676656" cy="676656"/>
          </a:xfrm>
          <a:prstGeom prst="rect">
            <a:avLst/>
          </a:prstGeom>
        </p:spPr>
      </p:pic>
      <p:pic>
        <p:nvPicPr>
          <p:cNvPr id="48" name="Picture 47" descr="Control Efficiency Yellow Bubbl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47283" y="111707"/>
            <a:ext cx="667512" cy="66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SmartX </a:t>
            </a:r>
            <a:r>
              <a:rPr lang="ru-RU" dirty="0" smtClean="0"/>
              <a:t>Контроллер</a:t>
            </a:r>
            <a:r>
              <a:rPr lang="sv-SE" dirty="0" smtClean="0"/>
              <a:t>  ̶  AS-B </a:t>
            </a:r>
            <a:r>
              <a:rPr lang="ru-RU" dirty="0" smtClean="0"/>
              <a:t>и </a:t>
            </a:r>
            <a:r>
              <a:rPr lang="sv-SE" dirty="0" smtClean="0"/>
              <a:t>AS-BL</a:t>
            </a:r>
            <a:r>
              <a:rPr lang="ru-RU" dirty="0" smtClean="0"/>
              <a:t>,</a:t>
            </a:r>
            <a:r>
              <a:rPr lang="sv-SE" dirty="0" smtClean="0"/>
              <a:t> </a:t>
            </a:r>
            <a:r>
              <a:rPr lang="ru-RU" dirty="0" smtClean="0"/>
              <a:t>Входы/Выходы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ru-RU" dirty="0" smtClean="0"/>
              <a:t>Гибко конфигурируемые универсальные точки В/В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11675" y="1054674"/>
          <a:ext cx="2494483" cy="2225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29699"/>
                <a:gridCol w="817625"/>
                <a:gridCol w="84715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Модели на </a:t>
                      </a:r>
                      <a:r>
                        <a:rPr lang="sv-SE" sz="900" dirty="0" smtClean="0"/>
                        <a:t>24 </a:t>
                      </a:r>
                      <a:r>
                        <a:rPr lang="ru-RU" sz="900" dirty="0" smtClean="0"/>
                        <a:t>точки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Модели</a:t>
                      </a:r>
                      <a:r>
                        <a:rPr lang="ru-RU" sz="900" baseline="0" dirty="0" smtClean="0"/>
                        <a:t> на </a:t>
                      </a:r>
                      <a:r>
                        <a:rPr lang="sv-SE" sz="900" dirty="0" smtClean="0"/>
                        <a:t>36 </a:t>
                      </a:r>
                      <a:r>
                        <a:rPr lang="ru-RU" sz="900" dirty="0" smtClean="0"/>
                        <a:t>точек</a:t>
                      </a:r>
                      <a:endParaRPr lang="en-US" sz="9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sz="900" dirty="0" smtClean="0"/>
                        <a:t>Universal  I/O type a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 smtClean="0"/>
                        <a:t>12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 smtClean="0"/>
                        <a:t>20</a:t>
                      </a:r>
                      <a:endParaRPr lang="en-US" sz="9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 smtClean="0"/>
                        <a:t>Universal I/O type b</a:t>
                      </a:r>
                      <a:endParaRPr lang="en-US" sz="9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 smtClean="0"/>
                        <a:t>4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 smtClean="0"/>
                        <a:t>8</a:t>
                      </a:r>
                      <a:endParaRPr lang="en-US" sz="9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sz="900" dirty="0" smtClean="0"/>
                        <a:t>Digital input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 smtClean="0"/>
                        <a:t>4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 smtClean="0"/>
                        <a:t>-</a:t>
                      </a:r>
                      <a:endParaRPr lang="en-US" sz="9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sz="900" dirty="0" smtClean="0"/>
                        <a:t>Digital output, relay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 smtClean="0"/>
                        <a:t>4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 smtClean="0"/>
                        <a:t>4</a:t>
                      </a:r>
                      <a:endParaRPr lang="en-US" sz="9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sz="900" dirty="0" smtClean="0"/>
                        <a:t>Digital output triac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 smtClean="0"/>
                        <a:t>-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 smtClean="0"/>
                        <a:t>4</a:t>
                      </a:r>
                      <a:endParaRPr lang="en-US" sz="9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337991" y="1024128"/>
          <a:ext cx="5345151" cy="2966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77870"/>
                <a:gridCol w="1607915"/>
                <a:gridCol w="195936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 smtClean="0"/>
                        <a:t>Universal</a:t>
                      </a:r>
                      <a:r>
                        <a:rPr lang="sv-SE" sz="900" baseline="0" dirty="0" smtClean="0"/>
                        <a:t> I/O type a, Ua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 smtClean="0"/>
                        <a:t>Universal</a:t>
                      </a:r>
                      <a:r>
                        <a:rPr lang="sv-SE" sz="900" baseline="0" dirty="0" smtClean="0"/>
                        <a:t> I/O type b, Ub</a:t>
                      </a:r>
                      <a:endParaRPr lang="en-US" sz="9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sz="900" dirty="0" smtClean="0"/>
                        <a:t>Analog output, 0-10 V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√</a:t>
                      </a:r>
                      <a:endParaRPr lang="en-US" sz="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√</a:t>
                      </a:r>
                      <a:endParaRPr lang="en-US" sz="7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 smtClean="0"/>
                        <a:t>Analog</a:t>
                      </a:r>
                      <a:r>
                        <a:rPr lang="sv-SE" sz="900" baseline="0" dirty="0" smtClean="0"/>
                        <a:t> input, 0-10 V</a:t>
                      </a:r>
                      <a:endParaRPr lang="en-US" sz="9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√</a:t>
                      </a:r>
                      <a:endParaRPr lang="en-US" sz="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√</a:t>
                      </a:r>
                      <a:endParaRPr lang="en-US" sz="7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sz="900" dirty="0" smtClean="0"/>
                        <a:t>Analog</a:t>
                      </a:r>
                      <a:r>
                        <a:rPr lang="sv-SE" sz="900" baseline="0" dirty="0" smtClean="0"/>
                        <a:t> input, 0-20 mA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</a:t>
                      </a:r>
                      <a:endParaRPr lang="en-US" sz="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√</a:t>
                      </a:r>
                      <a:endParaRPr lang="en-US" sz="7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sz="900" dirty="0" smtClean="0"/>
                        <a:t>Digital</a:t>
                      </a:r>
                      <a:r>
                        <a:rPr lang="sv-SE" sz="900" baseline="0" dirty="0" smtClean="0"/>
                        <a:t> in, on/off, counter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√</a:t>
                      </a:r>
                      <a:endParaRPr lang="en-US" sz="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√</a:t>
                      </a:r>
                      <a:endParaRPr lang="en-US" sz="7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sz="900" dirty="0" smtClean="0"/>
                        <a:t>Temperature</a:t>
                      </a:r>
                      <a:r>
                        <a:rPr lang="sv-SE" sz="900" baseline="0" dirty="0" smtClean="0"/>
                        <a:t>, thermistor, </a:t>
                      </a:r>
                      <a:br>
                        <a:rPr lang="sv-SE" sz="900" baseline="0" dirty="0" smtClean="0"/>
                      </a:br>
                      <a:r>
                        <a:rPr lang="sv-SE" sz="900" baseline="0" dirty="0" smtClean="0"/>
                        <a:t>10 types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√</a:t>
                      </a:r>
                      <a:endParaRPr lang="en-US" sz="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√</a:t>
                      </a:r>
                      <a:endParaRPr lang="en-US" sz="7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sz="900" dirty="0" smtClean="0"/>
                        <a:t>Temperature,</a:t>
                      </a:r>
                      <a:r>
                        <a:rPr lang="sv-SE" sz="900" baseline="0" dirty="0" smtClean="0"/>
                        <a:t> 2-wire RTD, 1000 </a:t>
                      </a:r>
                      <a:r>
                        <a:rPr lang="el-GR" sz="900" baseline="0" dirty="0" smtClean="0"/>
                        <a:t>Ω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√</a:t>
                      </a:r>
                      <a:endParaRPr lang="en-US" sz="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√</a:t>
                      </a:r>
                      <a:endParaRPr lang="en-US" sz="7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sz="900" smtClean="0"/>
                        <a:t>Resistance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√</a:t>
                      </a:r>
                      <a:endParaRPr lang="en-US" sz="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√</a:t>
                      </a:r>
                      <a:endParaRPr lang="en-US" sz="700" b="1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2" name="Picture 11" descr="SmartX Controller-AS-B closed_angle.jpg"/>
          <p:cNvPicPr>
            <a:picLocks noChangeAspect="1"/>
          </p:cNvPicPr>
          <p:nvPr/>
        </p:nvPicPr>
        <p:blipFill>
          <a:blip r:embed="rId2" cstate="print"/>
          <a:srcRect l="17756" r="15341" b="6429"/>
          <a:stretch>
            <a:fillRect/>
          </a:stretch>
        </p:blipFill>
        <p:spPr>
          <a:xfrm>
            <a:off x="758479" y="3358564"/>
            <a:ext cx="1904893" cy="1498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SmartX</a:t>
            </a:r>
            <a:r>
              <a:rPr lang="en-GB" dirty="0" smtClean="0"/>
              <a:t> </a:t>
            </a:r>
            <a:r>
              <a:rPr lang="ru-RU" dirty="0" smtClean="0"/>
              <a:t>Контроллер </a:t>
            </a:r>
            <a:r>
              <a:rPr lang="en-GB" dirty="0" smtClean="0"/>
              <a:t>- AS-B </a:t>
            </a:r>
            <a:r>
              <a:rPr lang="ru-RU" dirty="0" smtClean="0"/>
              <a:t>и </a:t>
            </a:r>
            <a:r>
              <a:rPr lang="en-GB" dirty="0" smtClean="0"/>
              <a:t>AS-BL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4819190" y="4400922"/>
            <a:ext cx="4100514" cy="126958"/>
          </a:xfrm>
        </p:spPr>
        <p:txBody>
          <a:bodyPr/>
          <a:lstStyle/>
          <a:p>
            <a:r>
              <a:rPr lang="sv-SE" dirty="0" smtClean="0"/>
              <a:t>36 </a:t>
            </a:r>
            <a:r>
              <a:rPr lang="ru-RU" dirty="0" smtClean="0"/>
              <a:t>точек В/В</a:t>
            </a:r>
            <a:r>
              <a:rPr lang="sv-SE" dirty="0" smtClean="0"/>
              <a:t> – AS-B </a:t>
            </a:r>
            <a:r>
              <a:rPr lang="ru-RU" dirty="0" smtClean="0"/>
              <a:t>и</a:t>
            </a:r>
            <a:r>
              <a:rPr lang="sv-SE" dirty="0" smtClean="0"/>
              <a:t> AS-BL</a:t>
            </a:r>
          </a:p>
        </p:txBody>
      </p:sp>
      <p:sp>
        <p:nvSpPr>
          <p:cNvPr id="42" name="Text Placeholder 41"/>
          <p:cNvSpPr>
            <a:spLocks noGrp="1"/>
          </p:cNvSpPr>
          <p:nvPr>
            <p:ph type="body" idx="16"/>
          </p:nvPr>
        </p:nvSpPr>
        <p:spPr>
          <a:xfrm>
            <a:off x="258061" y="604936"/>
            <a:ext cx="8633531" cy="169277"/>
          </a:xfrm>
        </p:spPr>
        <p:txBody>
          <a:bodyPr/>
          <a:lstStyle/>
          <a:p>
            <a:r>
              <a:rPr lang="ru-RU" dirty="0" smtClean="0"/>
              <a:t>Гибко конфигурируемые универсальные точки В/В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6842409" y="704271"/>
            <a:ext cx="2050517" cy="59377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15875" algn="ctr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Убраны клеммы </a:t>
            </a:r>
            <a:r>
              <a:rPr lang="en-US" sz="1200" b="1" dirty="0" smtClean="0">
                <a:solidFill>
                  <a:schemeClr val="bg1"/>
                </a:solidFill>
              </a:rPr>
              <a:t>RET</a:t>
            </a:r>
            <a:r>
              <a:rPr lang="sv-SE" sz="1200" b="1" dirty="0" smtClean="0">
                <a:solidFill>
                  <a:schemeClr val="bg1"/>
                </a:solidFill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</a:rPr>
              <a:t>Используются внешние клеммы.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  <p:grpSp>
        <p:nvGrpSpPr>
          <p:cNvPr id="2" name="Group 54"/>
          <p:cNvGrpSpPr/>
          <p:nvPr/>
        </p:nvGrpSpPr>
        <p:grpSpPr>
          <a:xfrm>
            <a:off x="4791075" y="1135415"/>
            <a:ext cx="4150425" cy="2927041"/>
            <a:chOff x="3220820" y="692773"/>
            <a:chExt cx="5179256" cy="3603093"/>
          </a:xfrm>
        </p:grpSpPr>
        <p:pic>
          <p:nvPicPr>
            <p:cNvPr id="13" name="Content Placeholder 3" descr="36IO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20820" y="1241077"/>
              <a:ext cx="5179256" cy="3054789"/>
            </a:xfrm>
            <a:prstGeom prst="rect">
              <a:avLst/>
            </a:prstGeom>
          </p:spPr>
        </p:pic>
        <p:sp>
          <p:nvSpPr>
            <p:cNvPr id="52" name="Rectangle 51"/>
            <p:cNvSpPr/>
            <p:nvPr/>
          </p:nvSpPr>
          <p:spPr>
            <a:xfrm>
              <a:off x="4064945" y="855651"/>
              <a:ext cx="18000" cy="425462"/>
            </a:xfrm>
            <a:prstGeom prst="rect">
              <a:avLst/>
            </a:prstGeom>
            <a:noFill/>
            <a:ln w="0">
              <a:solidFill>
                <a:srgbClr val="4F515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" name="Group 50"/>
            <p:cNvGrpSpPr/>
            <p:nvPr/>
          </p:nvGrpSpPr>
          <p:grpSpPr>
            <a:xfrm>
              <a:off x="3723853" y="692773"/>
              <a:ext cx="848678" cy="162878"/>
              <a:chOff x="290513" y="2357435"/>
              <a:chExt cx="2828925" cy="542928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290513" y="2357435"/>
                <a:ext cx="2828925" cy="542928"/>
              </a:xfrm>
              <a:prstGeom prst="rect">
                <a:avLst/>
              </a:prstGeom>
              <a:noFill/>
              <a:ln>
                <a:solidFill>
                  <a:srgbClr val="4F515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6" name="Group 29"/>
              <p:cNvGrpSpPr/>
              <p:nvPr/>
            </p:nvGrpSpPr>
            <p:grpSpPr>
              <a:xfrm>
                <a:off x="835802" y="2443464"/>
                <a:ext cx="390508" cy="390239"/>
                <a:chOff x="523875" y="2450591"/>
                <a:chExt cx="390508" cy="390239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523875" y="2450591"/>
                  <a:ext cx="390508" cy="390239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2" name="Straight Connector 31"/>
                <p:cNvCxnSpPr/>
                <p:nvPr/>
              </p:nvCxnSpPr>
              <p:spPr>
                <a:xfrm flipH="1">
                  <a:off x="606798" y="2512837"/>
                  <a:ext cx="252000" cy="282080"/>
                </a:xfrm>
                <a:prstGeom prst="line">
                  <a:avLst/>
                </a:prstGeom>
                <a:ln w="12700" cap="rnd">
                  <a:solidFill>
                    <a:srgbClr val="4F515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H="1">
                  <a:off x="575845" y="2486307"/>
                  <a:ext cx="250102" cy="284461"/>
                </a:xfrm>
                <a:prstGeom prst="line">
                  <a:avLst/>
                </a:prstGeom>
                <a:ln w="12700" cap="rnd">
                  <a:solidFill>
                    <a:srgbClr val="4F515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33"/>
              <p:cNvGrpSpPr/>
              <p:nvPr/>
            </p:nvGrpSpPr>
            <p:grpSpPr>
              <a:xfrm>
                <a:off x="1281065" y="2441099"/>
                <a:ext cx="390508" cy="390239"/>
                <a:chOff x="523875" y="2450591"/>
                <a:chExt cx="390508" cy="390239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523875" y="2450591"/>
                  <a:ext cx="390508" cy="390239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6" name="Straight Connector 35"/>
                <p:cNvCxnSpPr/>
                <p:nvPr/>
              </p:nvCxnSpPr>
              <p:spPr>
                <a:xfrm flipH="1">
                  <a:off x="606798" y="2512837"/>
                  <a:ext cx="252000" cy="282080"/>
                </a:xfrm>
                <a:prstGeom prst="line">
                  <a:avLst/>
                </a:prstGeom>
                <a:ln w="12700" cap="rnd">
                  <a:solidFill>
                    <a:srgbClr val="4F515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575845" y="2486307"/>
                  <a:ext cx="250102" cy="284461"/>
                </a:xfrm>
                <a:prstGeom prst="line">
                  <a:avLst/>
                </a:prstGeom>
                <a:ln w="12700" cap="rnd">
                  <a:solidFill>
                    <a:srgbClr val="4F515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37"/>
              <p:cNvGrpSpPr/>
              <p:nvPr/>
            </p:nvGrpSpPr>
            <p:grpSpPr>
              <a:xfrm>
                <a:off x="1726328" y="2438734"/>
                <a:ext cx="390508" cy="390239"/>
                <a:chOff x="523875" y="2450591"/>
                <a:chExt cx="390508" cy="390239"/>
              </a:xfrm>
            </p:grpSpPr>
            <p:sp>
              <p:nvSpPr>
                <p:cNvPr id="39" name="Oval 38"/>
                <p:cNvSpPr/>
                <p:nvPr/>
              </p:nvSpPr>
              <p:spPr>
                <a:xfrm>
                  <a:off x="523875" y="2450591"/>
                  <a:ext cx="390508" cy="390239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606798" y="2512837"/>
                  <a:ext cx="252000" cy="282080"/>
                </a:xfrm>
                <a:prstGeom prst="line">
                  <a:avLst/>
                </a:prstGeom>
                <a:ln w="12700" cap="rnd">
                  <a:solidFill>
                    <a:srgbClr val="4F515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575845" y="2486307"/>
                  <a:ext cx="250102" cy="284461"/>
                </a:xfrm>
                <a:prstGeom prst="line">
                  <a:avLst/>
                </a:prstGeom>
                <a:ln w="12700" cap="rnd">
                  <a:solidFill>
                    <a:srgbClr val="4F515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41"/>
              <p:cNvGrpSpPr/>
              <p:nvPr/>
            </p:nvGrpSpPr>
            <p:grpSpPr>
              <a:xfrm>
                <a:off x="2171591" y="2436369"/>
                <a:ext cx="390508" cy="390239"/>
                <a:chOff x="523875" y="2450591"/>
                <a:chExt cx="390508" cy="390239"/>
              </a:xfrm>
            </p:grpSpPr>
            <p:sp>
              <p:nvSpPr>
                <p:cNvPr id="43" name="Oval 42"/>
                <p:cNvSpPr/>
                <p:nvPr/>
              </p:nvSpPr>
              <p:spPr>
                <a:xfrm>
                  <a:off x="523875" y="2450591"/>
                  <a:ext cx="390508" cy="390239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4" name="Straight Connector 43"/>
                <p:cNvCxnSpPr/>
                <p:nvPr/>
              </p:nvCxnSpPr>
              <p:spPr>
                <a:xfrm flipH="1">
                  <a:off x="606798" y="2512837"/>
                  <a:ext cx="252000" cy="282080"/>
                </a:xfrm>
                <a:prstGeom prst="line">
                  <a:avLst/>
                </a:prstGeom>
                <a:ln w="12700" cap="rnd">
                  <a:solidFill>
                    <a:srgbClr val="4F515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H="1">
                  <a:off x="575845" y="2486307"/>
                  <a:ext cx="250102" cy="284461"/>
                </a:xfrm>
                <a:prstGeom prst="line">
                  <a:avLst/>
                </a:prstGeom>
                <a:ln w="12700" cap="rnd">
                  <a:solidFill>
                    <a:srgbClr val="4F515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45"/>
              <p:cNvGrpSpPr/>
              <p:nvPr/>
            </p:nvGrpSpPr>
            <p:grpSpPr>
              <a:xfrm>
                <a:off x="2616854" y="2434004"/>
                <a:ext cx="390508" cy="390239"/>
                <a:chOff x="523875" y="2450591"/>
                <a:chExt cx="390508" cy="390239"/>
              </a:xfrm>
            </p:grpSpPr>
            <p:sp>
              <p:nvSpPr>
                <p:cNvPr id="47" name="Oval 46"/>
                <p:cNvSpPr/>
                <p:nvPr/>
              </p:nvSpPr>
              <p:spPr>
                <a:xfrm>
                  <a:off x="523875" y="2450591"/>
                  <a:ext cx="390508" cy="390239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8" name="Straight Connector 47"/>
                <p:cNvCxnSpPr/>
                <p:nvPr/>
              </p:nvCxnSpPr>
              <p:spPr>
                <a:xfrm flipH="1">
                  <a:off x="606798" y="2512837"/>
                  <a:ext cx="252000" cy="282080"/>
                </a:xfrm>
                <a:prstGeom prst="line">
                  <a:avLst/>
                </a:prstGeom>
                <a:ln w="12700" cap="rnd">
                  <a:solidFill>
                    <a:srgbClr val="4F515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H="1">
                  <a:off x="575845" y="2486307"/>
                  <a:ext cx="250102" cy="284461"/>
                </a:xfrm>
                <a:prstGeom prst="line">
                  <a:avLst/>
                </a:prstGeom>
                <a:ln w="12700" cap="rnd">
                  <a:solidFill>
                    <a:srgbClr val="4F515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28"/>
              <p:cNvGrpSpPr/>
              <p:nvPr/>
            </p:nvGrpSpPr>
            <p:grpSpPr>
              <a:xfrm>
                <a:off x="390539" y="2445829"/>
                <a:ext cx="390508" cy="390239"/>
                <a:chOff x="523875" y="2450591"/>
                <a:chExt cx="390508" cy="390239"/>
              </a:xfrm>
            </p:grpSpPr>
            <p:sp>
              <p:nvSpPr>
                <p:cNvPr id="9" name="Oval 8"/>
                <p:cNvSpPr/>
                <p:nvPr/>
              </p:nvSpPr>
              <p:spPr>
                <a:xfrm>
                  <a:off x="523875" y="2450591"/>
                  <a:ext cx="390508" cy="390239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5" name="Straight Connector 14"/>
                <p:cNvCxnSpPr/>
                <p:nvPr/>
              </p:nvCxnSpPr>
              <p:spPr>
                <a:xfrm flipH="1">
                  <a:off x="606798" y="2512837"/>
                  <a:ext cx="252000" cy="282080"/>
                </a:xfrm>
                <a:prstGeom prst="line">
                  <a:avLst/>
                </a:prstGeom>
                <a:ln w="12700" cap="rnd">
                  <a:solidFill>
                    <a:srgbClr val="4F515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flipH="1">
                  <a:off x="575845" y="2486307"/>
                  <a:ext cx="250102" cy="284461"/>
                </a:xfrm>
                <a:prstGeom prst="line">
                  <a:avLst/>
                </a:prstGeom>
                <a:ln w="12700" cap="rnd">
                  <a:solidFill>
                    <a:srgbClr val="4F515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" name="Rectangle 52"/>
            <p:cNvSpPr/>
            <p:nvPr/>
          </p:nvSpPr>
          <p:spPr>
            <a:xfrm>
              <a:off x="4050927" y="892970"/>
              <a:ext cx="45719" cy="323864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4F515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198369" y="1135414"/>
            <a:ext cx="4150425" cy="3203440"/>
            <a:chOff x="3358170" y="774211"/>
            <a:chExt cx="5206020" cy="3927737"/>
          </a:xfrm>
        </p:grpSpPr>
        <p:pic>
          <p:nvPicPr>
            <p:cNvPr id="144" name="Content Placeholder 3" descr="24I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58170" y="1295666"/>
              <a:ext cx="5206020" cy="3125220"/>
            </a:xfrm>
            <a:prstGeom prst="rect">
              <a:avLst/>
            </a:prstGeom>
          </p:spPr>
        </p:pic>
        <p:sp>
          <p:nvSpPr>
            <p:cNvPr id="145" name="Right Arrow 144"/>
            <p:cNvSpPr/>
            <p:nvPr/>
          </p:nvSpPr>
          <p:spPr>
            <a:xfrm rot="5400000">
              <a:off x="5277352" y="922069"/>
              <a:ext cx="521455" cy="22574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Right Arrow 145"/>
            <p:cNvSpPr/>
            <p:nvPr/>
          </p:nvSpPr>
          <p:spPr>
            <a:xfrm rot="5400000">
              <a:off x="5655493" y="922068"/>
              <a:ext cx="521455" cy="22574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Right Arrow 146"/>
            <p:cNvSpPr/>
            <p:nvPr/>
          </p:nvSpPr>
          <p:spPr>
            <a:xfrm rot="5400000">
              <a:off x="6094305" y="922069"/>
              <a:ext cx="521455" cy="22574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Right Arrow 147"/>
            <p:cNvSpPr/>
            <p:nvPr/>
          </p:nvSpPr>
          <p:spPr>
            <a:xfrm rot="5400000">
              <a:off x="6507113" y="922070"/>
              <a:ext cx="521455" cy="22574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9" name="Right Arrow 148"/>
            <p:cNvSpPr/>
            <p:nvPr/>
          </p:nvSpPr>
          <p:spPr>
            <a:xfrm rot="16200000">
              <a:off x="4540752" y="4328350"/>
              <a:ext cx="521455" cy="22574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Right Arrow 149"/>
            <p:cNvSpPr/>
            <p:nvPr/>
          </p:nvSpPr>
          <p:spPr>
            <a:xfrm rot="16200000">
              <a:off x="4840508" y="4328350"/>
              <a:ext cx="521455" cy="22574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" name="Right Arrow 150"/>
            <p:cNvSpPr/>
            <p:nvPr/>
          </p:nvSpPr>
          <p:spPr>
            <a:xfrm rot="16200000">
              <a:off x="5105592" y="4328350"/>
              <a:ext cx="521455" cy="22574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Right Arrow 151"/>
            <p:cNvSpPr/>
            <p:nvPr/>
          </p:nvSpPr>
          <p:spPr>
            <a:xfrm rot="16200000">
              <a:off x="5414016" y="4328350"/>
              <a:ext cx="521455" cy="22574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3" name="Right Arrow 152"/>
            <p:cNvSpPr/>
            <p:nvPr/>
          </p:nvSpPr>
          <p:spPr>
            <a:xfrm rot="16200000">
              <a:off x="5784537" y="4433785"/>
              <a:ext cx="310582" cy="22574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Right Arrow 153"/>
            <p:cNvSpPr/>
            <p:nvPr/>
          </p:nvSpPr>
          <p:spPr>
            <a:xfrm rot="16200000">
              <a:off x="6075979" y="4434140"/>
              <a:ext cx="309873" cy="22574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5" name="Right Arrow 154"/>
            <p:cNvSpPr/>
            <p:nvPr/>
          </p:nvSpPr>
          <p:spPr>
            <a:xfrm rot="16200000">
              <a:off x="6495651" y="4276376"/>
              <a:ext cx="417508" cy="22574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Right Arrow 155"/>
            <p:cNvSpPr/>
            <p:nvPr/>
          </p:nvSpPr>
          <p:spPr>
            <a:xfrm rot="16200000">
              <a:off x="6778444" y="4276376"/>
              <a:ext cx="417508" cy="22574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Right Arrow 156"/>
            <p:cNvSpPr/>
            <p:nvPr/>
          </p:nvSpPr>
          <p:spPr>
            <a:xfrm rot="16200000">
              <a:off x="7035233" y="4276376"/>
              <a:ext cx="417508" cy="22574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Right Arrow 157"/>
            <p:cNvSpPr/>
            <p:nvPr/>
          </p:nvSpPr>
          <p:spPr>
            <a:xfrm rot="16200000">
              <a:off x="7357032" y="4276376"/>
              <a:ext cx="417508" cy="22574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" name="Right Arrow 158"/>
            <p:cNvSpPr/>
            <p:nvPr/>
          </p:nvSpPr>
          <p:spPr>
            <a:xfrm rot="16200000">
              <a:off x="7613821" y="4276376"/>
              <a:ext cx="417508" cy="22574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0" name="Right Arrow 159"/>
            <p:cNvSpPr/>
            <p:nvPr/>
          </p:nvSpPr>
          <p:spPr>
            <a:xfrm rot="16200000">
              <a:off x="7900929" y="4281065"/>
              <a:ext cx="408131" cy="22574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1" name="Right Arrow 160"/>
            <p:cNvSpPr/>
            <p:nvPr/>
          </p:nvSpPr>
          <p:spPr>
            <a:xfrm rot="5400000">
              <a:off x="3943438" y="922068"/>
              <a:ext cx="521455" cy="22574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Right Arrow 161"/>
            <p:cNvSpPr/>
            <p:nvPr/>
          </p:nvSpPr>
          <p:spPr>
            <a:xfrm rot="5400000">
              <a:off x="4151843" y="922070"/>
              <a:ext cx="521455" cy="22574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8" name="Text Placeholder 37"/>
          <p:cNvSpPr>
            <a:spLocks noGrp="1"/>
          </p:cNvSpPr>
          <p:nvPr>
            <p:ph type="body" sz="quarter" idx="15"/>
          </p:nvPr>
        </p:nvSpPr>
        <p:spPr>
          <a:xfrm>
            <a:off x="222729" y="4400922"/>
            <a:ext cx="4178299" cy="126958"/>
          </a:xfrm>
        </p:spPr>
        <p:txBody>
          <a:bodyPr/>
          <a:lstStyle/>
          <a:p>
            <a:r>
              <a:rPr lang="en-GB" dirty="0" smtClean="0"/>
              <a:t>24 </a:t>
            </a:r>
            <a:r>
              <a:rPr lang="ru-RU" dirty="0" smtClean="0"/>
              <a:t>точки В/В</a:t>
            </a:r>
            <a:r>
              <a:rPr lang="en-GB" dirty="0" smtClean="0"/>
              <a:t> – AS-B </a:t>
            </a:r>
            <a:r>
              <a:rPr lang="ru-RU" dirty="0" smtClean="0"/>
              <a:t>и</a:t>
            </a:r>
            <a:r>
              <a:rPr lang="en-GB" dirty="0" smtClean="0"/>
              <a:t> AS-BL</a:t>
            </a:r>
            <a:endParaRPr lang="en-US" dirty="0"/>
          </a:p>
        </p:txBody>
      </p:sp>
      <p:sp>
        <p:nvSpPr>
          <p:cNvPr id="163" name="Rounded Rectangle 162"/>
          <p:cNvSpPr/>
          <p:nvPr/>
        </p:nvSpPr>
        <p:spPr>
          <a:xfrm>
            <a:off x="2302595" y="670254"/>
            <a:ext cx="2021169" cy="4161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15875" algn="ctr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Некоторые клеммы </a:t>
            </a:r>
            <a:r>
              <a:rPr lang="en-US" sz="1200" b="1" dirty="0" smtClean="0">
                <a:solidFill>
                  <a:schemeClr val="bg1"/>
                </a:solidFill>
              </a:rPr>
              <a:t>RET</a:t>
            </a:r>
            <a:r>
              <a:rPr lang="ru-RU" sz="1200" b="1" dirty="0" smtClean="0">
                <a:solidFill>
                  <a:schemeClr val="bg1"/>
                </a:solidFill>
              </a:rPr>
              <a:t> объединены</a:t>
            </a:r>
            <a:r>
              <a:rPr lang="sv-SE" sz="1200" b="1" dirty="0" smtClean="0">
                <a:solidFill>
                  <a:schemeClr val="bg1"/>
                </a:solidFill>
              </a:rPr>
              <a:t>.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8062" y="230188"/>
            <a:ext cx="8633531" cy="307777"/>
          </a:xfrm>
        </p:spPr>
        <p:txBody>
          <a:bodyPr/>
          <a:lstStyle/>
          <a:p>
            <a:r>
              <a:rPr lang="ru-RU" dirty="0" smtClean="0"/>
              <a:t>Ручное управление</a:t>
            </a:r>
            <a:r>
              <a:rPr lang="en-US" dirty="0" smtClean="0"/>
              <a:t> – AS-BL </a:t>
            </a:r>
            <a:r>
              <a:rPr lang="ru-RU" dirty="0" smtClean="0"/>
              <a:t>и</a:t>
            </a:r>
            <a:r>
              <a:rPr lang="en-US" dirty="0" smtClean="0"/>
              <a:t> AS-BL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ru-RU" dirty="0" smtClean="0"/>
              <a:t>Улучшение возможностей обслуживания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7"/>
          </p:nvPr>
        </p:nvSpPr>
        <p:spPr>
          <a:xfrm>
            <a:off x="4770120" y="2583180"/>
            <a:ext cx="4122460" cy="1805623"/>
          </a:xfrm>
        </p:spPr>
        <p:txBody>
          <a:bodyPr/>
          <a:lstStyle/>
          <a:p>
            <a:r>
              <a:rPr lang="ru-RU" dirty="0" smtClean="0"/>
              <a:t>Управление всеми выходами вручную</a:t>
            </a:r>
            <a:endParaRPr lang="en-US" dirty="0" smtClean="0"/>
          </a:p>
          <a:p>
            <a:r>
              <a:rPr lang="ru-RU" dirty="0" smtClean="0"/>
              <a:t>Отображение ручных и </a:t>
            </a:r>
            <a:r>
              <a:rPr lang="ru-RU" dirty="0" err="1" smtClean="0"/>
              <a:t>автом</a:t>
            </a:r>
            <a:r>
              <a:rPr lang="ru-RU" dirty="0" smtClean="0"/>
              <a:t>. значений</a:t>
            </a:r>
            <a:endParaRPr lang="en-US" dirty="0" smtClean="0"/>
          </a:p>
          <a:p>
            <a:r>
              <a:rPr lang="ru-RU" dirty="0" smtClean="0"/>
              <a:t>Отображение значений входов</a:t>
            </a:r>
            <a:endParaRPr lang="en-US" dirty="0" smtClean="0"/>
          </a:p>
          <a:p>
            <a:r>
              <a:rPr lang="ru-RU" dirty="0" smtClean="0"/>
              <a:t>Отображение числа выходов в </a:t>
            </a:r>
            <a:r>
              <a:rPr lang="ru-RU" dirty="0" err="1" smtClean="0"/>
              <a:t>руч</a:t>
            </a:r>
            <a:r>
              <a:rPr lang="ru-RU" dirty="0" smtClean="0"/>
              <a:t>. режиме</a:t>
            </a:r>
            <a:endParaRPr lang="en-US" dirty="0" smtClean="0"/>
          </a:p>
          <a:p>
            <a:r>
              <a:rPr lang="ru-RU" dirty="0" smtClean="0"/>
              <a:t>Локальное конфигурирование </a:t>
            </a:r>
            <a:r>
              <a:rPr lang="ru-RU" dirty="0" err="1" smtClean="0"/>
              <a:t>несконфигурированных</a:t>
            </a:r>
            <a:r>
              <a:rPr lang="ru-RU" dirty="0" smtClean="0"/>
              <a:t> точек В/В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pic>
        <p:nvPicPr>
          <p:cNvPr id="12" name="Picture 11" descr="smartx-controller-as-b-open-angle.jpg"/>
          <p:cNvPicPr>
            <a:picLocks noChangeAspect="1"/>
          </p:cNvPicPr>
          <p:nvPr/>
        </p:nvPicPr>
        <p:blipFill>
          <a:blip r:embed="rId2" cstate="print"/>
          <a:srcRect l="19502" t="4675" r="17910" b="10627"/>
          <a:stretch>
            <a:fillRect/>
          </a:stretch>
        </p:blipFill>
        <p:spPr>
          <a:xfrm>
            <a:off x="438871" y="1354313"/>
            <a:ext cx="3334270" cy="255996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7765" y="1086802"/>
            <a:ext cx="211455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 flipV="1">
            <a:off x="3162300" y="2019301"/>
            <a:ext cx="2171700" cy="460056"/>
          </a:xfrm>
          <a:prstGeom prst="straightConnector1">
            <a:avLst/>
          </a:prstGeom>
          <a:ln w="19050" cap="rnd">
            <a:solidFill>
              <a:srgbClr val="B1004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Integration Efficiency Bubb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5102" y="111707"/>
            <a:ext cx="664372" cy="672651"/>
          </a:xfrm>
          <a:prstGeom prst="rect">
            <a:avLst/>
          </a:prstGeom>
        </p:spPr>
      </p:pic>
      <p:pic>
        <p:nvPicPr>
          <p:cNvPr id="16" name="Picture 15" descr="Services Efficiency Bubb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39209" y="111707"/>
            <a:ext cx="676656" cy="676656"/>
          </a:xfrm>
          <a:prstGeom prst="rect">
            <a:avLst/>
          </a:prstGeom>
        </p:spPr>
      </p:pic>
      <p:pic>
        <p:nvPicPr>
          <p:cNvPr id="17" name="Picture 16" descr="Control Efficiency Yellow Bubbl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75724" y="111707"/>
            <a:ext cx="667512" cy="66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SmartX Controller-AS-B closed_angle.jpg"/>
          <p:cNvPicPr>
            <a:picLocks noChangeAspect="1"/>
          </p:cNvPicPr>
          <p:nvPr/>
        </p:nvPicPr>
        <p:blipFill>
          <a:blip r:embed="rId2" cstate="print"/>
          <a:srcRect l="17756" r="15341" b="6429"/>
          <a:stretch>
            <a:fillRect/>
          </a:stretch>
        </p:blipFill>
        <p:spPr>
          <a:xfrm>
            <a:off x="1029810" y="2803833"/>
            <a:ext cx="1103853" cy="868411"/>
          </a:xfrm>
          <a:prstGeom prst="rect">
            <a:avLst/>
          </a:prstGeom>
        </p:spPr>
      </p:pic>
      <p:pic>
        <p:nvPicPr>
          <p:cNvPr id="64" name="Picture 63" descr="SmartXController Advanced Display_HMIlarge_smaller.jpg"/>
          <p:cNvPicPr>
            <a:picLocks noChangeAspect="1"/>
          </p:cNvPicPr>
          <p:nvPr/>
        </p:nvPicPr>
        <p:blipFill>
          <a:blip r:embed="rId3" cstate="print"/>
          <a:srcRect l="8511" t="7959" b="8453"/>
          <a:stretch>
            <a:fillRect/>
          </a:stretch>
        </p:blipFill>
        <p:spPr>
          <a:xfrm>
            <a:off x="199165" y="781306"/>
            <a:ext cx="1810599" cy="1654238"/>
          </a:xfrm>
          <a:prstGeom prst="rect">
            <a:avLst/>
          </a:prstGeom>
        </p:spPr>
      </p:pic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Прямое подключение</a:t>
            </a:r>
            <a:r>
              <a:rPr lang="en-US" dirty="0" smtClean="0"/>
              <a:t> </a:t>
            </a:r>
            <a:r>
              <a:rPr lang="en-US" dirty="0" err="1" smtClean="0"/>
              <a:t>SmartX</a:t>
            </a:r>
            <a:r>
              <a:rPr lang="en-US" dirty="0" smtClean="0"/>
              <a:t> </a:t>
            </a:r>
            <a:r>
              <a:rPr lang="ru-RU" dirty="0" smtClean="0"/>
              <a:t>контроллера</a:t>
            </a:r>
            <a:r>
              <a:rPr lang="en-US" dirty="0" smtClean="0"/>
              <a:t> – AD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44854" y="347691"/>
            <a:ext cx="674745" cy="276999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600" b="1" dirty="0" smtClean="0">
                <a:solidFill>
                  <a:prstClr val="white"/>
                </a:solidFill>
                <a:cs typeface="Arial" pitchFamily="34" charset="0"/>
              </a:rPr>
              <a:t>Control Efficiency</a:t>
            </a:r>
          </a:p>
        </p:txBody>
      </p:sp>
      <p:sp>
        <p:nvSpPr>
          <p:cNvPr id="51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2151127" y="1116284"/>
            <a:ext cx="3644042" cy="3370153"/>
          </a:xfrm>
          <a:prstGeom prst="rect">
            <a:avLst/>
          </a:prstGeom>
        </p:spPr>
        <p:txBody>
          <a:bodyPr/>
          <a:lstStyle/>
          <a:p>
            <a:r>
              <a:rPr lang="en-US" sz="1200" dirty="0" smtClean="0"/>
              <a:t>AS-B </a:t>
            </a:r>
            <a:r>
              <a:rPr lang="ru-RU" sz="1200" dirty="0" smtClean="0"/>
              <a:t>обеспечивает питание для </a:t>
            </a:r>
            <a:r>
              <a:rPr lang="en-US" sz="1200" dirty="0" err="1" smtClean="0"/>
              <a:t>SmartX</a:t>
            </a:r>
            <a:r>
              <a:rPr lang="en-US" sz="1200" dirty="0" smtClean="0"/>
              <a:t> </a:t>
            </a:r>
            <a:r>
              <a:rPr lang="ru-RU" sz="1200" dirty="0" smtClean="0"/>
              <a:t>контроллера</a:t>
            </a:r>
            <a:r>
              <a:rPr lang="en-US" sz="1200" dirty="0" smtClean="0"/>
              <a:t> – AD (Advanced Display)</a:t>
            </a:r>
          </a:p>
          <a:p>
            <a:pPr lvl="1">
              <a:spcBef>
                <a:spcPts val="200"/>
              </a:spcBef>
            </a:pPr>
            <a:r>
              <a:rPr lang="ru-RU" sz="1100" dirty="0" smtClean="0"/>
              <a:t>Коммуникации и питание по одному кабелю</a:t>
            </a:r>
            <a:r>
              <a:rPr lang="en-US" sz="1100" dirty="0" smtClean="0"/>
              <a:t> </a:t>
            </a:r>
            <a:r>
              <a:rPr lang="ru-RU" sz="1100" dirty="0" smtClean="0"/>
              <a:t>между </a:t>
            </a:r>
            <a:r>
              <a:rPr lang="en-US" sz="1100" dirty="0" smtClean="0"/>
              <a:t>AS-B (</a:t>
            </a:r>
            <a:r>
              <a:rPr lang="ru-RU" sz="1100" dirty="0" smtClean="0"/>
              <a:t>или</a:t>
            </a:r>
            <a:r>
              <a:rPr lang="en-US" sz="1100" dirty="0" smtClean="0"/>
              <a:t> AS-P) </a:t>
            </a:r>
            <a:r>
              <a:rPr lang="ru-RU" sz="1100" dirty="0" smtClean="0"/>
              <a:t>и</a:t>
            </a:r>
            <a:r>
              <a:rPr lang="en-US" sz="1100" dirty="0" smtClean="0"/>
              <a:t> AD</a:t>
            </a:r>
          </a:p>
          <a:p>
            <a:pPr lvl="2">
              <a:spcBef>
                <a:spcPts val="200"/>
              </a:spcBef>
              <a:spcAft>
                <a:spcPts val="200"/>
              </a:spcAft>
            </a:pPr>
            <a:r>
              <a:rPr lang="ru-RU" sz="1000" dirty="0" smtClean="0"/>
              <a:t>Кабели </a:t>
            </a:r>
            <a:r>
              <a:rPr lang="en-US" sz="1000" dirty="0" smtClean="0"/>
              <a:t>:</a:t>
            </a:r>
          </a:p>
          <a:p>
            <a:pPr lvl="3">
              <a:spcBef>
                <a:spcPts val="200"/>
              </a:spcBef>
              <a:spcAft>
                <a:spcPts val="200"/>
              </a:spcAft>
            </a:pPr>
            <a:r>
              <a:rPr lang="en-US" sz="950" dirty="0" smtClean="0"/>
              <a:t>P/N: SXWADUSBA10001 (1.5</a:t>
            </a:r>
            <a:r>
              <a:rPr lang="ru-RU" sz="950" dirty="0" smtClean="0"/>
              <a:t>м</a:t>
            </a:r>
            <a:r>
              <a:rPr lang="en-US" sz="950" dirty="0" smtClean="0"/>
              <a:t> / 5ft)</a:t>
            </a:r>
            <a:r>
              <a:rPr lang="ru-RU" sz="950" dirty="0" smtClean="0"/>
              <a:t> или</a:t>
            </a:r>
            <a:endParaRPr lang="en-US" sz="950" dirty="0" smtClean="0"/>
          </a:p>
          <a:p>
            <a:pPr lvl="3">
              <a:spcBef>
                <a:spcPts val="200"/>
              </a:spcBef>
              <a:spcAft>
                <a:spcPts val="200"/>
              </a:spcAft>
            </a:pPr>
            <a:r>
              <a:rPr lang="en-US" sz="950" dirty="0" smtClean="0"/>
              <a:t>P/N: SXWADUSBA10002 (3</a:t>
            </a:r>
            <a:r>
              <a:rPr lang="ru-RU" sz="950" dirty="0" smtClean="0"/>
              <a:t>м</a:t>
            </a:r>
            <a:r>
              <a:rPr lang="en-US" sz="950" dirty="0" smtClean="0"/>
              <a:t> / 10ft)</a:t>
            </a:r>
          </a:p>
          <a:p>
            <a:pPr marL="173038" lvl="1" indent="-157163" defTabSz="457200">
              <a:spcBef>
                <a:spcPts val="12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С кабелем</a:t>
            </a:r>
            <a:r>
              <a:rPr lang="en-US" dirty="0" smtClean="0"/>
              <a:t> AD-Link</a:t>
            </a:r>
            <a:r>
              <a:rPr lang="ru-RU" dirty="0" smtClean="0"/>
              <a:t> не требуется подключение по </a:t>
            </a:r>
            <a:r>
              <a:rPr lang="en-US" dirty="0" smtClean="0"/>
              <a:t>Wi-Fi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200" dirty="0" smtClean="0"/>
              <a:t>Прямое и безопасное подключение</a:t>
            </a:r>
            <a:endParaRPr lang="en-US" sz="12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200" dirty="0" smtClean="0"/>
              <a:t>Надежный способ блокировки ПО</a:t>
            </a:r>
            <a:endParaRPr lang="en-US" sz="12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200" dirty="0" smtClean="0"/>
              <a:t>Предоставляет возможность управления персоналу заказчика </a:t>
            </a:r>
            <a:r>
              <a:rPr lang="en-US" sz="1200" dirty="0" smtClean="0"/>
              <a:t>(</a:t>
            </a:r>
            <a:r>
              <a:rPr lang="ru-RU" sz="1200" dirty="0" smtClean="0"/>
              <a:t>зависит от распределения ролей</a:t>
            </a:r>
            <a:r>
              <a:rPr lang="en-US" sz="1200" dirty="0" smtClean="0"/>
              <a:t>)</a:t>
            </a:r>
          </a:p>
        </p:txBody>
      </p:sp>
      <p:sp>
        <p:nvSpPr>
          <p:cNvPr id="59" name="Line 5"/>
          <p:cNvSpPr>
            <a:spLocks noChangeShapeType="1"/>
          </p:cNvSpPr>
          <p:nvPr/>
        </p:nvSpPr>
        <p:spPr bwMode="auto">
          <a:xfrm flipH="1" flipV="1">
            <a:off x="1389976" y="3610098"/>
            <a:ext cx="0" cy="433449"/>
          </a:xfrm>
          <a:prstGeom prst="line">
            <a:avLst/>
          </a:prstGeom>
          <a:ln w="38100">
            <a:solidFill>
              <a:schemeClr val="tx2"/>
            </a:solidFill>
            <a:headEnd type="none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0" name="Line 3"/>
          <p:cNvSpPr>
            <a:spLocks noChangeShapeType="1"/>
          </p:cNvSpPr>
          <p:nvPr/>
        </p:nvSpPr>
        <p:spPr bwMode="auto">
          <a:xfrm>
            <a:off x="686396" y="4037731"/>
            <a:ext cx="703580" cy="5816"/>
          </a:xfrm>
          <a:prstGeom prst="line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1" name="Line 5"/>
          <p:cNvSpPr>
            <a:spLocks noChangeShapeType="1"/>
          </p:cNvSpPr>
          <p:nvPr/>
        </p:nvSpPr>
        <p:spPr bwMode="auto">
          <a:xfrm flipH="1" flipV="1">
            <a:off x="705966" y="2205020"/>
            <a:ext cx="0" cy="1838527"/>
          </a:xfrm>
          <a:prstGeom prst="line">
            <a:avLst/>
          </a:prstGeom>
          <a:ln w="38100">
            <a:solidFill>
              <a:schemeClr val="tx2"/>
            </a:solidFill>
            <a:headEnd type="none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2" name="Text Box 51"/>
          <p:cNvSpPr txBox="1">
            <a:spLocks noChangeArrowheads="1"/>
          </p:cNvSpPr>
          <p:nvPr/>
        </p:nvSpPr>
        <p:spPr bwMode="auto">
          <a:xfrm>
            <a:off x="255313" y="4089220"/>
            <a:ext cx="1878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algn="ctr" defTabSz="457200">
              <a:defRPr/>
            </a:pPr>
            <a:r>
              <a:rPr lang="en-US" sz="800" b="1" i="1" dirty="0" smtClean="0">
                <a:solidFill>
                  <a:srgbClr val="3DCD58"/>
                </a:solidFill>
              </a:rPr>
              <a:t>AD-Link </a:t>
            </a:r>
            <a:r>
              <a:rPr lang="ru-RU" sz="800" b="1" i="1" dirty="0" smtClean="0">
                <a:solidFill>
                  <a:srgbClr val="3DCD58"/>
                </a:solidFill>
              </a:rPr>
              <a:t>прямое подключение </a:t>
            </a:r>
            <a:r>
              <a:rPr lang="en-US" sz="800" i="1" dirty="0" smtClean="0">
                <a:solidFill>
                  <a:srgbClr val="3DCD58"/>
                </a:solidFill>
              </a:rPr>
              <a:t>AD </a:t>
            </a:r>
            <a:r>
              <a:rPr lang="ru-RU" sz="800" i="1" dirty="0" smtClean="0">
                <a:solidFill>
                  <a:srgbClr val="3DCD58"/>
                </a:solidFill>
              </a:rPr>
              <a:t>к</a:t>
            </a:r>
            <a:r>
              <a:rPr lang="en-US" sz="800" i="1" dirty="0" smtClean="0">
                <a:solidFill>
                  <a:srgbClr val="3DCD58"/>
                </a:solidFill>
              </a:rPr>
              <a:t> AS-B </a:t>
            </a:r>
            <a:r>
              <a:rPr lang="ru-RU" sz="800" i="1" dirty="0" smtClean="0">
                <a:solidFill>
                  <a:srgbClr val="3DCD58"/>
                </a:solidFill>
              </a:rPr>
              <a:t>или</a:t>
            </a:r>
            <a:r>
              <a:rPr lang="en-US" sz="800" i="1" dirty="0" smtClean="0">
                <a:solidFill>
                  <a:srgbClr val="3DCD58"/>
                </a:solidFill>
              </a:rPr>
              <a:t> AS-P</a:t>
            </a:r>
          </a:p>
        </p:txBody>
      </p:sp>
      <p:sp>
        <p:nvSpPr>
          <p:cNvPr id="3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679202" y="4857155"/>
            <a:ext cx="525690" cy="92333"/>
          </a:xfrm>
        </p:spPr>
        <p:txBody>
          <a:bodyPr/>
          <a:lstStyle/>
          <a:p>
            <a:r>
              <a:rPr lang="en-US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26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2"/>
            <a:ext cx="2926080" cy="92333"/>
          </a:xfrm>
        </p:spPr>
        <p:txBody>
          <a:bodyPr/>
          <a:lstStyle/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 SmartX Controller – AS-P | </a:t>
            </a:r>
            <a:endParaRPr lang="en-US" dirty="0">
              <a:solidFill>
                <a:srgbClr val="626469"/>
              </a:solidFill>
            </a:endParaRPr>
          </a:p>
        </p:txBody>
      </p:sp>
      <p:sp>
        <p:nvSpPr>
          <p:cNvPr id="30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6175166" y="2956958"/>
            <a:ext cx="2719450" cy="13773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200" dirty="0" smtClean="0"/>
              <a:t>Возможности определяются </a:t>
            </a:r>
            <a:r>
              <a:rPr lang="ru-RU" sz="1200" dirty="0" err="1" smtClean="0"/>
              <a:t>веб-интерфейсом</a:t>
            </a:r>
            <a:r>
              <a:rPr lang="en-US" sz="1200" dirty="0" smtClean="0"/>
              <a:t>: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sz="1000" dirty="0" smtClean="0">
                <a:hlinkClick r:id="rId4"/>
              </a:rPr>
              <a:t>SBO WebStation</a:t>
            </a:r>
            <a:endParaRPr lang="en-US" sz="1000" dirty="0" smtClean="0"/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sz="1000" dirty="0" smtClean="0">
                <a:hlinkClick r:id="rId4"/>
              </a:rPr>
              <a:t>Technician Tool for Android</a:t>
            </a:r>
            <a:r>
              <a:rPr lang="en-US" sz="1000" baseline="30000" dirty="0" smtClean="0">
                <a:hlinkClick r:id="rId4"/>
              </a:rPr>
              <a:t>™</a:t>
            </a:r>
            <a:r>
              <a:rPr lang="en-US" sz="1000" dirty="0" smtClean="0">
                <a:hlinkClick r:id="rId4"/>
              </a:rPr>
              <a:t> app</a:t>
            </a:r>
            <a:endParaRPr lang="en-US" sz="1000" dirty="0" smtClean="0"/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ru-RU" sz="1000" dirty="0" smtClean="0"/>
              <a:t>Приложения </a:t>
            </a:r>
            <a:r>
              <a:rPr lang="en-US" sz="1000" dirty="0" err="1" smtClean="0"/>
              <a:t>AdaptiApps</a:t>
            </a:r>
            <a:endParaRPr lang="en-US" sz="1000" dirty="0" smtClean="0"/>
          </a:p>
          <a:p>
            <a:pPr lvl="2">
              <a:spcBef>
                <a:spcPts val="200"/>
              </a:spcBef>
              <a:spcAft>
                <a:spcPts val="200"/>
              </a:spcAft>
            </a:pPr>
            <a:r>
              <a:rPr lang="en-US" sz="900" dirty="0" smtClean="0">
                <a:hlinkClick r:id="rId5"/>
              </a:rPr>
              <a:t>http://adaptiapps.schneider-electric.com/</a:t>
            </a:r>
            <a:endParaRPr lang="en-US" sz="900" dirty="0" smtClean="0"/>
          </a:p>
          <a:p>
            <a:pPr lvl="2">
              <a:spcBef>
                <a:spcPts val="200"/>
              </a:spcBef>
              <a:spcAft>
                <a:spcPts val="200"/>
              </a:spcAft>
            </a:pPr>
            <a:r>
              <a:rPr lang="en-US" sz="900" dirty="0" smtClean="0">
                <a:hlinkClick r:id="rId6"/>
              </a:rPr>
              <a:t>AdaptiApps on The Exchange Community</a:t>
            </a:r>
            <a:endParaRPr lang="en-US" sz="900" dirty="0" smtClean="0"/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303320" y="2712519"/>
            <a:ext cx="1522949" cy="1375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AdaptiApps custom app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33" name="Picture 32" descr="WebStation_Graphics_Screenshot03.jpg"/>
          <p:cNvPicPr>
            <a:picLocks noChangeAspect="1"/>
          </p:cNvPicPr>
          <p:nvPr/>
        </p:nvPicPr>
        <p:blipFill>
          <a:blip r:embed="rId7" cstate="print"/>
          <a:srcRect l="331" t="7697" r="56" b="2237"/>
          <a:stretch>
            <a:fillRect/>
          </a:stretch>
        </p:blipFill>
        <p:spPr>
          <a:xfrm>
            <a:off x="6181107" y="1134095"/>
            <a:ext cx="1894114" cy="10355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screenshot4_HotelApp_Custom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32830" y="1609109"/>
            <a:ext cx="1802590" cy="106561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86002" y="2226624"/>
            <a:ext cx="809502" cy="14250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WebStation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29" name="Picture 28" descr="Engineering Efficiency Green Bubbl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04323" y="164923"/>
            <a:ext cx="613897" cy="621793"/>
          </a:xfrm>
          <a:prstGeom prst="rect">
            <a:avLst/>
          </a:prstGeom>
        </p:spPr>
      </p:pic>
      <p:pic>
        <p:nvPicPr>
          <p:cNvPr id="38" name="Picture 37" descr="Information Efficiency Bubbl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99048" y="155053"/>
            <a:ext cx="633637" cy="641533"/>
          </a:xfrm>
          <a:prstGeom prst="rect">
            <a:avLst/>
          </a:prstGeom>
        </p:spPr>
      </p:pic>
      <p:pic>
        <p:nvPicPr>
          <p:cNvPr id="39" name="Picture 38" descr="Control Efficiency Yellow Bubbl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52087" y="142063"/>
            <a:ext cx="667512" cy="6675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Два порта </a:t>
            </a:r>
            <a:r>
              <a:rPr lang="en-US" dirty="0" smtClean="0"/>
              <a:t>Ethernet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5"/>
          </p:nvPr>
        </p:nvSpPr>
        <p:spPr>
          <a:xfrm>
            <a:off x="258055" y="559216"/>
            <a:ext cx="6564319" cy="173124"/>
          </a:xfrm>
        </p:spPr>
        <p:txBody>
          <a:bodyPr/>
          <a:lstStyle/>
          <a:p>
            <a:r>
              <a:rPr lang="ru-RU" dirty="0" smtClean="0"/>
              <a:t>Открывает возможность построения новой архитектуры </a:t>
            </a:r>
            <a:r>
              <a:rPr lang="en-US" dirty="0" smtClean="0"/>
              <a:t>SmartStruxure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>
          <a:xfrm>
            <a:off x="252413" y="1042999"/>
            <a:ext cx="4361152" cy="948978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AS-B </a:t>
            </a:r>
            <a:r>
              <a:rPr lang="ru-RU" dirty="0" smtClean="0"/>
              <a:t>и</a:t>
            </a:r>
            <a:r>
              <a:rPr lang="en-US" dirty="0" smtClean="0"/>
              <a:t> AS-BL (</a:t>
            </a:r>
            <a:r>
              <a:rPr lang="ru-RU" dirty="0" smtClean="0"/>
              <a:t>как и </a:t>
            </a:r>
            <a:r>
              <a:rPr lang="en-US" dirty="0" smtClean="0"/>
              <a:t>AS-P) </a:t>
            </a:r>
            <a:r>
              <a:rPr lang="ru-RU" dirty="0" smtClean="0"/>
              <a:t>имеют 2 порта </a:t>
            </a:r>
            <a:r>
              <a:rPr lang="en-US" dirty="0" smtClean="0"/>
              <a:t>Ethernet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ru-RU" dirty="0" smtClean="0"/>
              <a:t>Для построения полевой шины на </a:t>
            </a:r>
            <a:r>
              <a:rPr lang="en-US" dirty="0" err="1" smtClean="0"/>
              <a:t>BACnet</a:t>
            </a:r>
            <a:r>
              <a:rPr lang="en-US" dirty="0" smtClean="0"/>
              <a:t> IP </a:t>
            </a:r>
            <a:r>
              <a:rPr lang="ru-RU" dirty="0" smtClean="0"/>
              <a:t>в архитектуре </a:t>
            </a:r>
            <a:r>
              <a:rPr lang="en-US" dirty="0" smtClean="0"/>
              <a:t>SmartStruxure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ru-RU" dirty="0" smtClean="0"/>
              <a:t>Функции добавляются постепенно</a:t>
            </a:r>
            <a:endParaRPr lang="en-US" dirty="0" smtClean="0"/>
          </a:p>
        </p:txBody>
      </p:sp>
      <p:sp>
        <p:nvSpPr>
          <p:cNvPr id="5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679202" y="4857164"/>
            <a:ext cx="525690" cy="92333"/>
          </a:xfrm>
        </p:spPr>
        <p:txBody>
          <a:bodyPr/>
          <a:lstStyle/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27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5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61"/>
            <a:ext cx="2926080" cy="92333"/>
          </a:xfrm>
        </p:spPr>
        <p:txBody>
          <a:bodyPr/>
          <a:lstStyle/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 SmartX Controller – AS-P | </a:t>
            </a:r>
            <a:endParaRPr lang="en-US" dirty="0">
              <a:solidFill>
                <a:srgbClr val="626469"/>
              </a:solidFill>
            </a:endParaRPr>
          </a:p>
        </p:txBody>
      </p:sp>
      <p:sp>
        <p:nvSpPr>
          <p:cNvPr id="53" name="Content Placeholder 8"/>
          <p:cNvSpPr txBox="1">
            <a:spLocks/>
          </p:cNvSpPr>
          <p:nvPr/>
        </p:nvSpPr>
        <p:spPr>
          <a:xfrm>
            <a:off x="5319209" y="3991068"/>
            <a:ext cx="3580411" cy="39498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marL="15874" indent="-157108" algn="ctr" defTabSz="457029">
              <a:buClr>
                <a:srgbClr val="3DCD58"/>
              </a:buClr>
              <a:defRPr/>
            </a:pPr>
            <a:r>
              <a:rPr lang="ru-RU" sz="800" b="1" dirty="0" smtClean="0">
                <a:solidFill>
                  <a:srgbClr val="42B4E6"/>
                </a:solidFill>
                <a:cs typeface="Arial"/>
              </a:rPr>
              <a:t>Архитектура решения </a:t>
            </a:r>
            <a:r>
              <a:rPr lang="en-US" sz="800" b="1" dirty="0" smtClean="0">
                <a:solidFill>
                  <a:srgbClr val="42B4E6"/>
                </a:solidFill>
                <a:cs typeface="Arial"/>
              </a:rPr>
              <a:t>SmartStruxure</a:t>
            </a:r>
          </a:p>
          <a:p>
            <a:pPr marL="15874" indent="-157108" algn="ctr" defTabSz="457029">
              <a:buClr>
                <a:srgbClr val="3DCD58"/>
              </a:buClr>
              <a:defRPr/>
            </a:pPr>
            <a:r>
              <a:rPr lang="ru-RU" sz="800" dirty="0" smtClean="0">
                <a:solidFill>
                  <a:srgbClr val="42B4E6"/>
                </a:solidFill>
                <a:cs typeface="Arial"/>
              </a:rPr>
              <a:t>с использованием </a:t>
            </a:r>
            <a:r>
              <a:rPr lang="en-US" sz="800" dirty="0" err="1" smtClean="0">
                <a:solidFill>
                  <a:srgbClr val="42B4E6"/>
                </a:solidFill>
                <a:cs typeface="Arial"/>
              </a:rPr>
              <a:t>SmartX</a:t>
            </a:r>
            <a:r>
              <a:rPr lang="en-US" sz="800" dirty="0" smtClean="0">
                <a:solidFill>
                  <a:srgbClr val="42B4E6"/>
                </a:solidFill>
                <a:cs typeface="Arial"/>
              </a:rPr>
              <a:t> </a:t>
            </a:r>
            <a:r>
              <a:rPr lang="ru-RU" sz="800" dirty="0" smtClean="0">
                <a:solidFill>
                  <a:srgbClr val="42B4E6"/>
                </a:solidFill>
                <a:cs typeface="Arial"/>
              </a:rPr>
              <a:t>контроллеров</a:t>
            </a:r>
            <a:r>
              <a:rPr lang="en-US" sz="800" dirty="0" smtClean="0">
                <a:solidFill>
                  <a:srgbClr val="42B4E6"/>
                </a:solidFill>
                <a:cs typeface="Arial"/>
              </a:rPr>
              <a:t> (</a:t>
            </a:r>
            <a:r>
              <a:rPr lang="ru-RU" sz="800" dirty="0" smtClean="0">
                <a:solidFill>
                  <a:srgbClr val="42B4E6"/>
                </a:solidFill>
                <a:cs typeface="Arial"/>
              </a:rPr>
              <a:t>выпускаемых в 2016-2017</a:t>
            </a:r>
            <a:r>
              <a:rPr lang="en-US" sz="800" dirty="0" smtClean="0">
                <a:solidFill>
                  <a:srgbClr val="42B4E6"/>
                </a:solidFill>
                <a:cs typeface="Arial"/>
              </a:rPr>
              <a:t>)</a:t>
            </a:r>
          </a:p>
          <a:p>
            <a:pPr marL="15874" indent="-157108" algn="ctr" defTabSz="457029">
              <a:spcBef>
                <a:spcPts val="200"/>
              </a:spcBef>
              <a:buClr>
                <a:srgbClr val="3DCD58"/>
              </a:buClr>
              <a:defRPr/>
            </a:pPr>
            <a:r>
              <a:rPr lang="ru-RU" sz="800" i="1" dirty="0" smtClean="0">
                <a:solidFill>
                  <a:srgbClr val="42B4E6"/>
                </a:solidFill>
                <a:cs typeface="Arial"/>
              </a:rPr>
              <a:t>Расширяет </a:t>
            </a:r>
            <a:r>
              <a:rPr lang="en-US" sz="800" i="1" dirty="0" smtClean="0">
                <a:solidFill>
                  <a:srgbClr val="42B4E6"/>
                </a:solidFill>
                <a:cs typeface="Arial"/>
              </a:rPr>
              <a:t>IP </a:t>
            </a:r>
            <a:r>
              <a:rPr lang="ru-RU" sz="800" i="1" dirty="0" smtClean="0">
                <a:solidFill>
                  <a:srgbClr val="42B4E6"/>
                </a:solidFill>
                <a:cs typeface="Arial"/>
              </a:rPr>
              <a:t>коммуникации на уровень полевых контроллеров</a:t>
            </a:r>
            <a:endParaRPr lang="en-US" sz="800" i="1" dirty="0" smtClean="0">
              <a:solidFill>
                <a:srgbClr val="42B4E6"/>
              </a:solidFill>
              <a:cs typeface="Arial"/>
            </a:endParaRPr>
          </a:p>
        </p:txBody>
      </p:sp>
      <p:sp>
        <p:nvSpPr>
          <p:cNvPr id="101" name="Line 3"/>
          <p:cNvSpPr>
            <a:spLocks noChangeShapeType="1"/>
          </p:cNvSpPr>
          <p:nvPr/>
        </p:nvSpPr>
        <p:spPr bwMode="auto">
          <a:xfrm>
            <a:off x="5166846" y="1641199"/>
            <a:ext cx="366250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oval" w="sm" len="sm"/>
            <a:tailEnd type="oval" w="sm" len="sm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02" name="Text Box 51"/>
          <p:cNvSpPr txBox="1">
            <a:spLocks noChangeArrowheads="1"/>
          </p:cNvSpPr>
          <p:nvPr/>
        </p:nvSpPr>
        <p:spPr bwMode="auto">
          <a:xfrm>
            <a:off x="8156082" y="1500635"/>
            <a:ext cx="81837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029"/>
            <a:r>
              <a:rPr lang="en-US" sz="700" dirty="0">
                <a:solidFill>
                  <a:srgbClr val="009530"/>
                </a:solidFill>
              </a:rPr>
              <a:t>Site IP network</a:t>
            </a:r>
          </a:p>
        </p:txBody>
      </p:sp>
      <p:cxnSp>
        <p:nvCxnSpPr>
          <p:cNvPr id="103" name="Straight Connector 32"/>
          <p:cNvCxnSpPr>
            <a:cxnSpLocks noChangeShapeType="1"/>
          </p:cNvCxnSpPr>
          <p:nvPr/>
        </p:nvCxnSpPr>
        <p:spPr bwMode="auto">
          <a:xfrm flipV="1">
            <a:off x="5877049" y="2016529"/>
            <a:ext cx="0" cy="179852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oval" w="sm" len="sm"/>
            <a:tailEnd type="oval" w="sm" len="sm"/>
          </a:ln>
        </p:spPr>
      </p:cxnSp>
      <p:sp>
        <p:nvSpPr>
          <p:cNvPr id="104" name="Line 5"/>
          <p:cNvSpPr>
            <a:spLocks noChangeShapeType="1"/>
          </p:cNvSpPr>
          <p:nvPr/>
        </p:nvSpPr>
        <p:spPr bwMode="auto">
          <a:xfrm flipV="1">
            <a:off x="6841948" y="1265920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5" name="Picture 88" descr="Workstation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88607" y="1023776"/>
            <a:ext cx="416845" cy="4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" name="Text Box 51"/>
          <p:cNvSpPr txBox="1">
            <a:spLocks noChangeArrowheads="1"/>
          </p:cNvSpPr>
          <p:nvPr/>
        </p:nvSpPr>
        <p:spPr bwMode="auto">
          <a:xfrm>
            <a:off x="5862479" y="1020896"/>
            <a:ext cx="788836" cy="30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Enterprise</a:t>
            </a:r>
          </a:p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Server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107" name="Line 5"/>
          <p:cNvSpPr>
            <a:spLocks noChangeShapeType="1"/>
          </p:cNvSpPr>
          <p:nvPr/>
        </p:nvSpPr>
        <p:spPr bwMode="auto">
          <a:xfrm flipV="1">
            <a:off x="5535297" y="1270036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8" name="Picture 91" descr="Enterprise_software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5314" y="1019047"/>
            <a:ext cx="659284" cy="36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" name="Line 5"/>
          <p:cNvSpPr>
            <a:spLocks noChangeShapeType="1"/>
          </p:cNvSpPr>
          <p:nvPr/>
        </p:nvSpPr>
        <p:spPr bwMode="auto">
          <a:xfrm flipV="1">
            <a:off x="8131669" y="1281442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0" name="Picture 98" descr="Laptop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52578" y="1029483"/>
            <a:ext cx="465086" cy="41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Line 19"/>
          <p:cNvSpPr>
            <a:spLocks noChangeShapeType="1"/>
          </p:cNvSpPr>
          <p:nvPr/>
        </p:nvSpPr>
        <p:spPr bwMode="auto">
          <a:xfrm flipV="1">
            <a:off x="5848461" y="1637028"/>
            <a:ext cx="0" cy="385762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2" name="Picture 111" descr="AS_IOmodules_300px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64992" y="1875213"/>
            <a:ext cx="1189692" cy="47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" name="Text Box 51"/>
          <p:cNvSpPr txBox="1">
            <a:spLocks noChangeArrowheads="1"/>
          </p:cNvSpPr>
          <p:nvPr/>
        </p:nvSpPr>
        <p:spPr bwMode="auto">
          <a:xfrm>
            <a:off x="7039936" y="1078577"/>
            <a:ext cx="88666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WorkStation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114" name="Text Box 51"/>
          <p:cNvSpPr txBox="1">
            <a:spLocks noChangeArrowheads="1"/>
          </p:cNvSpPr>
          <p:nvPr/>
        </p:nvSpPr>
        <p:spPr bwMode="auto">
          <a:xfrm>
            <a:off x="8208898" y="1084337"/>
            <a:ext cx="656549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WebStation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 rot="16200000">
            <a:off x="5453478" y="3452557"/>
            <a:ext cx="686240" cy="200055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b="1" dirty="0" smtClean="0">
                <a:solidFill>
                  <a:srgbClr val="3DCD58"/>
                </a:solidFill>
                <a:cs typeface="Arial" pitchFamily="34" charset="0"/>
              </a:rPr>
              <a:t>BACnet / IP</a:t>
            </a:r>
            <a:endParaRPr lang="en-US" sz="700" b="1" dirty="0">
              <a:solidFill>
                <a:srgbClr val="3DCD58"/>
              </a:solidFill>
              <a:cs typeface="Arial" pitchFamily="34" charset="0"/>
            </a:endParaRPr>
          </a:p>
        </p:txBody>
      </p:sp>
      <p:sp>
        <p:nvSpPr>
          <p:cNvPr id="116" name="Line 3"/>
          <p:cNvSpPr>
            <a:spLocks noChangeShapeType="1"/>
          </p:cNvSpPr>
          <p:nvPr/>
        </p:nvSpPr>
        <p:spPr bwMode="auto">
          <a:xfrm>
            <a:off x="5867084" y="2501415"/>
            <a:ext cx="32588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none" w="med" len="med"/>
            <a:tailEnd type="none" w="med" len="med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17" name="Line 3"/>
          <p:cNvSpPr>
            <a:spLocks noChangeShapeType="1"/>
          </p:cNvSpPr>
          <p:nvPr/>
        </p:nvSpPr>
        <p:spPr bwMode="auto">
          <a:xfrm>
            <a:off x="5864207" y="3009903"/>
            <a:ext cx="32588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none" w="med" len="med"/>
            <a:tailEnd type="none" w="med" len="med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grpSp>
        <p:nvGrpSpPr>
          <p:cNvPr id="3" name="Group 95"/>
          <p:cNvGrpSpPr/>
          <p:nvPr/>
        </p:nvGrpSpPr>
        <p:grpSpPr>
          <a:xfrm>
            <a:off x="6119604" y="2284458"/>
            <a:ext cx="502192" cy="488518"/>
            <a:chOff x="0" y="0"/>
            <a:chExt cx="596950" cy="653142"/>
          </a:xfrm>
        </p:grpSpPr>
        <p:pic>
          <p:nvPicPr>
            <p:cNvPr id="119" name="Picture 118" descr="Image64.jpg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297996" y="20410"/>
              <a:ext cx="298954" cy="632732"/>
            </a:xfrm>
            <a:prstGeom prst="rect">
              <a:avLst/>
            </a:prstGeom>
          </p:spPr>
        </p:pic>
        <p:pic>
          <p:nvPicPr>
            <p:cNvPr id="120" name="Picture 119" descr="Image6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0" y="0"/>
              <a:ext cx="338818" cy="591518"/>
            </a:xfrm>
            <a:prstGeom prst="rect">
              <a:avLst/>
            </a:prstGeom>
          </p:spPr>
        </p:pic>
      </p:grpSp>
      <p:grpSp>
        <p:nvGrpSpPr>
          <p:cNvPr id="6" name="Group 95"/>
          <p:cNvGrpSpPr/>
          <p:nvPr/>
        </p:nvGrpSpPr>
        <p:grpSpPr>
          <a:xfrm>
            <a:off x="6116733" y="2783391"/>
            <a:ext cx="502192" cy="488518"/>
            <a:chOff x="0" y="0"/>
            <a:chExt cx="596950" cy="653142"/>
          </a:xfrm>
        </p:grpSpPr>
        <p:pic>
          <p:nvPicPr>
            <p:cNvPr id="122" name="Picture 121" descr="Image64.jpg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297996" y="20410"/>
              <a:ext cx="298954" cy="632732"/>
            </a:xfrm>
            <a:prstGeom prst="rect">
              <a:avLst/>
            </a:prstGeom>
          </p:spPr>
        </p:pic>
        <p:pic>
          <p:nvPicPr>
            <p:cNvPr id="123" name="Picture 122" descr="Image6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0" y="0"/>
              <a:ext cx="338818" cy="591518"/>
            </a:xfrm>
            <a:prstGeom prst="rect">
              <a:avLst/>
            </a:prstGeom>
          </p:spPr>
        </p:pic>
      </p:grpSp>
      <p:sp>
        <p:nvSpPr>
          <p:cNvPr id="124" name="Line 3"/>
          <p:cNvSpPr>
            <a:spLocks noChangeShapeType="1"/>
          </p:cNvSpPr>
          <p:nvPr/>
        </p:nvSpPr>
        <p:spPr bwMode="auto">
          <a:xfrm>
            <a:off x="5861339" y="3580987"/>
            <a:ext cx="32588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none" w="med" len="med"/>
            <a:tailEnd type="none" w="med" len="med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25" name="Text Box 51"/>
          <p:cNvSpPr txBox="1">
            <a:spLocks noChangeArrowheads="1"/>
          </p:cNvSpPr>
          <p:nvPr/>
        </p:nvSpPr>
        <p:spPr bwMode="auto">
          <a:xfrm>
            <a:off x="4853354" y="1878095"/>
            <a:ext cx="665233" cy="63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ctr" defTabSz="457029">
              <a:defRPr/>
            </a:pPr>
            <a:r>
              <a:rPr lang="ru-RU" sz="700" dirty="0" smtClean="0">
                <a:solidFill>
                  <a:srgbClr val="626469"/>
                </a:solidFill>
              </a:rPr>
              <a:t>Источник питания</a:t>
            </a:r>
            <a:r>
              <a:rPr lang="en-US" sz="700" dirty="0" smtClean="0">
                <a:solidFill>
                  <a:srgbClr val="626469"/>
                </a:solidFill>
              </a:rPr>
              <a:t>,</a:t>
            </a:r>
          </a:p>
          <a:p>
            <a:pPr algn="ctr" defTabSz="457029">
              <a:defRPr/>
            </a:pPr>
            <a:r>
              <a:rPr lang="en-US" sz="700" b="1" dirty="0" smtClean="0">
                <a:solidFill>
                  <a:srgbClr val="626469"/>
                </a:solidFill>
              </a:rPr>
              <a:t>AS-P</a:t>
            </a:r>
            <a:r>
              <a:rPr lang="en-US" sz="700" dirty="0" smtClean="0">
                <a:solidFill>
                  <a:srgbClr val="626469"/>
                </a:solidFill>
              </a:rPr>
              <a:t>,</a:t>
            </a:r>
          </a:p>
          <a:p>
            <a:pPr algn="ctr" defTabSz="457029">
              <a:defRPr/>
            </a:pPr>
            <a:r>
              <a:rPr lang="ru-RU" sz="700" dirty="0" smtClean="0">
                <a:solidFill>
                  <a:srgbClr val="626469"/>
                </a:solidFill>
              </a:rPr>
              <a:t>Модули В/В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126" name="Text Box 51"/>
          <p:cNvSpPr txBox="1">
            <a:spLocks noChangeArrowheads="1"/>
          </p:cNvSpPr>
          <p:nvPr/>
        </p:nvSpPr>
        <p:spPr bwMode="auto">
          <a:xfrm>
            <a:off x="7726839" y="1916345"/>
            <a:ext cx="468337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ctr" defTabSz="457029">
              <a:defRPr/>
            </a:pPr>
            <a:r>
              <a:rPr lang="en-US" sz="700" b="1" dirty="0" smtClean="0">
                <a:solidFill>
                  <a:srgbClr val="626469"/>
                </a:solidFill>
              </a:rPr>
              <a:t>AS-B</a:t>
            </a:r>
          </a:p>
        </p:txBody>
      </p:sp>
      <p:pic>
        <p:nvPicPr>
          <p:cNvPr id="128" name="Picture 127" descr="VAV Controller_Gray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6140084" y="3236586"/>
            <a:ext cx="418965" cy="645970"/>
          </a:xfrm>
          <a:prstGeom prst="rect">
            <a:avLst/>
          </a:prstGeom>
        </p:spPr>
      </p:pic>
      <p:pic>
        <p:nvPicPr>
          <p:cNvPr id="129" name="Picture 128" descr="VAV Controller_Gray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7754456" y="2685276"/>
            <a:ext cx="418965" cy="645970"/>
          </a:xfrm>
          <a:prstGeom prst="rect">
            <a:avLst/>
          </a:prstGeom>
        </p:spPr>
      </p:pic>
      <p:sp>
        <p:nvSpPr>
          <p:cNvPr id="130" name="TextBox 129"/>
          <p:cNvSpPr txBox="1"/>
          <p:nvPr/>
        </p:nvSpPr>
        <p:spPr>
          <a:xfrm rot="16200000">
            <a:off x="7053269" y="3453566"/>
            <a:ext cx="686240" cy="200055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b="1" dirty="0" smtClean="0">
                <a:solidFill>
                  <a:srgbClr val="3DCD58"/>
                </a:solidFill>
                <a:cs typeface="Arial" pitchFamily="34" charset="0"/>
              </a:rPr>
              <a:t>BACnet / IP</a:t>
            </a:r>
            <a:endParaRPr lang="en-US" sz="700" b="1" dirty="0">
              <a:solidFill>
                <a:srgbClr val="3DCD58"/>
              </a:solidFill>
              <a:cs typeface="Arial" pitchFamily="34" charset="0"/>
            </a:endParaRPr>
          </a:p>
        </p:txBody>
      </p:sp>
      <p:sp>
        <p:nvSpPr>
          <p:cNvPr id="131" name="Line 3"/>
          <p:cNvSpPr>
            <a:spLocks noChangeShapeType="1"/>
          </p:cNvSpPr>
          <p:nvPr/>
        </p:nvSpPr>
        <p:spPr bwMode="auto">
          <a:xfrm>
            <a:off x="7466874" y="2460032"/>
            <a:ext cx="32588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none" w="med" len="med"/>
            <a:tailEnd type="none" w="med" len="med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32" name="Line 3"/>
          <p:cNvSpPr>
            <a:spLocks noChangeShapeType="1"/>
          </p:cNvSpPr>
          <p:nvPr/>
        </p:nvSpPr>
        <p:spPr bwMode="auto">
          <a:xfrm>
            <a:off x="7463997" y="3029080"/>
            <a:ext cx="32588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none" w="med" len="med"/>
            <a:tailEnd type="none" w="med" len="med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grpSp>
        <p:nvGrpSpPr>
          <p:cNvPr id="7" name="Group 95"/>
          <p:cNvGrpSpPr/>
          <p:nvPr/>
        </p:nvGrpSpPr>
        <p:grpSpPr>
          <a:xfrm>
            <a:off x="7719393" y="2243076"/>
            <a:ext cx="502192" cy="488518"/>
            <a:chOff x="0" y="0"/>
            <a:chExt cx="596950" cy="653142"/>
          </a:xfrm>
        </p:grpSpPr>
        <p:pic>
          <p:nvPicPr>
            <p:cNvPr id="134" name="Picture 133" descr="Image64.jpg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297996" y="20410"/>
              <a:ext cx="298954" cy="632732"/>
            </a:xfrm>
            <a:prstGeom prst="rect">
              <a:avLst/>
            </a:prstGeom>
          </p:spPr>
        </p:pic>
        <p:pic>
          <p:nvPicPr>
            <p:cNvPr id="135" name="Picture 134" descr="Image6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0" y="0"/>
              <a:ext cx="338818" cy="591518"/>
            </a:xfrm>
            <a:prstGeom prst="rect">
              <a:avLst/>
            </a:prstGeom>
          </p:spPr>
        </p:pic>
      </p:grpSp>
      <p:sp>
        <p:nvSpPr>
          <p:cNvPr id="136" name="Line 3"/>
          <p:cNvSpPr>
            <a:spLocks noChangeShapeType="1"/>
          </p:cNvSpPr>
          <p:nvPr/>
        </p:nvSpPr>
        <p:spPr bwMode="auto">
          <a:xfrm>
            <a:off x="7461129" y="3581996"/>
            <a:ext cx="32588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none" w="med" len="med"/>
            <a:tailEnd type="none" w="med" len="med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pic>
        <p:nvPicPr>
          <p:cNvPr id="138" name="Picture 137" descr="VAV Controller_Gray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7739874" y="3237597"/>
            <a:ext cx="418965" cy="645970"/>
          </a:xfrm>
          <a:prstGeom prst="rect">
            <a:avLst/>
          </a:prstGeom>
        </p:spPr>
      </p:pic>
      <p:pic>
        <p:nvPicPr>
          <p:cNvPr id="139" name="Picture 138" descr="C1_1-29-2013_Closed.jpg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9FBFA"/>
              </a:clrFrom>
              <a:clrTo>
                <a:srgbClr val="F9FBFA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111724" y="1787894"/>
            <a:ext cx="685732" cy="553809"/>
          </a:xfrm>
          <a:prstGeom prst="rect">
            <a:avLst/>
          </a:prstGeom>
          <a:ln>
            <a:noFill/>
          </a:ln>
        </p:spPr>
      </p:pic>
      <p:cxnSp>
        <p:nvCxnSpPr>
          <p:cNvPr id="140" name="Straight Connector 32"/>
          <p:cNvCxnSpPr>
            <a:cxnSpLocks noChangeShapeType="1"/>
          </p:cNvCxnSpPr>
          <p:nvPr/>
        </p:nvCxnSpPr>
        <p:spPr bwMode="auto">
          <a:xfrm flipV="1">
            <a:off x="7476839" y="2192151"/>
            <a:ext cx="0" cy="1622902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oval" w="sm" len="sm"/>
            <a:tailEnd type="none" w="sm" len="sm"/>
          </a:ln>
        </p:spPr>
      </p:cxnSp>
      <p:sp>
        <p:nvSpPr>
          <p:cNvPr id="141" name="Line 19"/>
          <p:cNvSpPr>
            <a:spLocks noChangeShapeType="1"/>
          </p:cNvSpPr>
          <p:nvPr/>
        </p:nvSpPr>
        <p:spPr bwMode="auto">
          <a:xfrm flipV="1">
            <a:off x="7399711" y="1644100"/>
            <a:ext cx="0" cy="215011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60" name="Table 59"/>
          <p:cNvGraphicFramePr>
            <a:graphicFrameLocks noGrp="1"/>
          </p:cNvGraphicFramePr>
          <p:nvPr/>
        </p:nvGraphicFramePr>
        <p:xfrm>
          <a:off x="623453" y="2084112"/>
          <a:ext cx="4108864" cy="107121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104406"/>
                <a:gridCol w="3004458"/>
              </a:tblGrid>
              <a:tr h="383206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000" b="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Фаза </a:t>
                      </a:r>
                      <a:r>
                        <a:rPr lang="en-US" sz="1000" b="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marL="0" algn="ctr" defTabSz="457200" rtl="0" eaLnBrk="1" latinLnBrk="0" hangingPunct="1"/>
                      <a:r>
                        <a:rPr lang="en-US" sz="1000" b="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000" b="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выпуск</a:t>
                      </a:r>
                      <a:r>
                        <a:rPr lang="en-US" sz="1000" b="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8407" marR="78407" marT="39203" marB="39203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1000" b="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Встроенный коммутатор  позволяет обходиться без внешних</a:t>
                      </a:r>
                      <a:r>
                        <a:rPr lang="ru-RU" sz="1000" b="0" kern="1200" baseline="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коммутаторов</a:t>
                      </a:r>
                      <a:r>
                        <a:rPr lang="en-US" sz="1000" b="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ru-RU" sz="1000" b="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или подключение </a:t>
                      </a:r>
                      <a:r>
                        <a:rPr lang="en-US" sz="1000" b="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laptop PC/engineering tool</a:t>
                      </a:r>
                    </a:p>
                  </a:txBody>
                  <a:tcPr marL="78407" marR="78407" marT="39203" marB="39203" anchor="ctr"/>
                </a:tc>
              </a:tr>
              <a:tr h="5356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1"/>
                          </a:solidFill>
                        </a:rPr>
                        <a:t>Фаза</a:t>
                      </a:r>
                      <a:r>
                        <a:rPr lang="en-US" sz="1000" dirty="0" smtClean="0">
                          <a:solidFill>
                            <a:schemeClr val="accent1"/>
                          </a:solidFill>
                        </a:rPr>
                        <a:t> 2</a:t>
                      </a:r>
                    </a:p>
                    <a:p>
                      <a:pPr algn="ctr"/>
                      <a:r>
                        <a:rPr lang="en-US" sz="1000" dirty="0" smtClean="0">
                          <a:solidFill>
                            <a:schemeClr val="accent1"/>
                          </a:solidFill>
                        </a:rPr>
                        <a:t>(</a:t>
                      </a:r>
                      <a:r>
                        <a:rPr lang="ru-RU" sz="1000" dirty="0" smtClean="0">
                          <a:solidFill>
                            <a:schemeClr val="accent1"/>
                          </a:solidFill>
                        </a:rPr>
                        <a:t>будущие версии</a:t>
                      </a:r>
                      <a:r>
                        <a:rPr lang="en-US" sz="1000" dirty="0" smtClean="0">
                          <a:solidFill>
                            <a:schemeClr val="accent1"/>
                          </a:solidFill>
                        </a:rPr>
                        <a:t>)</a:t>
                      </a:r>
                      <a:endParaRPr lang="en-US" sz="10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accent1"/>
                          </a:solidFill>
                        </a:rPr>
                        <a:t>Настраиваемые общие</a:t>
                      </a:r>
                      <a:r>
                        <a:rPr lang="en-US" sz="1000" dirty="0" smtClean="0">
                          <a:solidFill>
                            <a:schemeClr val="accent1"/>
                          </a:solidFill>
                        </a:rPr>
                        <a:t>/</a:t>
                      </a:r>
                      <a:r>
                        <a:rPr lang="ru-RU" sz="1000" dirty="0" smtClean="0">
                          <a:solidFill>
                            <a:schemeClr val="accent1"/>
                          </a:solidFill>
                        </a:rPr>
                        <a:t>частные</a:t>
                      </a:r>
                      <a:r>
                        <a:rPr lang="en-US" sz="1000" dirty="0" smtClean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ru-RU" sz="1000" dirty="0" smtClean="0">
                          <a:solidFill>
                            <a:schemeClr val="accent1"/>
                          </a:solidFill>
                        </a:rPr>
                        <a:t>сети</a:t>
                      </a:r>
                      <a:r>
                        <a:rPr lang="en-US" sz="1000" dirty="0" smtClean="0">
                          <a:solidFill>
                            <a:schemeClr val="accent1"/>
                          </a:solidFill>
                        </a:rPr>
                        <a:t>:</a:t>
                      </a:r>
                    </a:p>
                    <a:p>
                      <a:r>
                        <a:rPr lang="en-US" sz="1000" baseline="0" dirty="0" smtClean="0">
                          <a:solidFill>
                            <a:schemeClr val="accent1"/>
                          </a:solidFill>
                        </a:rPr>
                        <a:t>“</a:t>
                      </a:r>
                      <a:r>
                        <a:rPr lang="ru-RU" sz="1000" baseline="0" dirty="0" smtClean="0">
                          <a:solidFill>
                            <a:schemeClr val="accent1"/>
                          </a:solidFill>
                        </a:rPr>
                        <a:t>общая</a:t>
                      </a:r>
                      <a:r>
                        <a:rPr lang="en-US" sz="1000" dirty="0" smtClean="0">
                          <a:solidFill>
                            <a:schemeClr val="accent1"/>
                          </a:solidFill>
                        </a:rPr>
                        <a:t>” </a:t>
                      </a:r>
                      <a:r>
                        <a:rPr lang="ru-RU" sz="1000" dirty="0" smtClean="0">
                          <a:solidFill>
                            <a:schemeClr val="accent1"/>
                          </a:solidFill>
                        </a:rPr>
                        <a:t>сеть системы</a:t>
                      </a:r>
                      <a:r>
                        <a:rPr lang="en-US" sz="1000" dirty="0" smtClean="0">
                          <a:solidFill>
                            <a:schemeClr val="accent1"/>
                          </a:solidFill>
                        </a:rPr>
                        <a:t>;”</a:t>
                      </a:r>
                      <a:r>
                        <a:rPr lang="ru-RU" sz="1000" dirty="0" smtClean="0">
                          <a:solidFill>
                            <a:schemeClr val="accent1"/>
                          </a:solidFill>
                        </a:rPr>
                        <a:t>частная</a:t>
                      </a:r>
                      <a:r>
                        <a:rPr lang="en-US" sz="1000" dirty="0" smtClean="0">
                          <a:solidFill>
                            <a:schemeClr val="accent1"/>
                          </a:solidFill>
                        </a:rPr>
                        <a:t>” </a:t>
                      </a:r>
                      <a:r>
                        <a:rPr lang="ru-RU" sz="1000" dirty="0" smtClean="0">
                          <a:solidFill>
                            <a:schemeClr val="accent1"/>
                          </a:solidFill>
                        </a:rPr>
                        <a:t>сеть, управляемая</a:t>
                      </a:r>
                      <a:r>
                        <a:rPr lang="en-US" sz="1000" dirty="0" smtClean="0">
                          <a:solidFill>
                            <a:schemeClr val="accent1"/>
                          </a:solidFill>
                        </a:rPr>
                        <a:t> AS-P </a:t>
                      </a:r>
                      <a:r>
                        <a:rPr lang="ru-RU" sz="1000" dirty="0" smtClean="0">
                          <a:solidFill>
                            <a:schemeClr val="accent1"/>
                          </a:solidFill>
                        </a:rPr>
                        <a:t>или</a:t>
                      </a:r>
                      <a:r>
                        <a:rPr lang="en-US" sz="1000" dirty="0" smtClean="0">
                          <a:solidFill>
                            <a:schemeClr val="accent1"/>
                          </a:solidFill>
                        </a:rPr>
                        <a:t> AS-B</a:t>
                      </a:r>
                      <a:endParaRPr lang="en-US" sz="10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/>
                </a:tc>
              </a:tr>
            </a:tbl>
          </a:graphicData>
        </a:graphic>
      </p:graphicFrame>
      <p:sp>
        <p:nvSpPr>
          <p:cNvPr id="61" name="Content Placeholder 4"/>
          <p:cNvSpPr txBox="1">
            <a:spLocks/>
          </p:cNvSpPr>
          <p:nvPr/>
        </p:nvSpPr>
        <p:spPr>
          <a:xfrm>
            <a:off x="256361" y="3142578"/>
            <a:ext cx="4728015" cy="1382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975" indent="-157108" defTabSz="457029">
              <a:spcBef>
                <a:spcPts val="400"/>
              </a:spcBef>
              <a:spcAft>
                <a:spcPts val="400"/>
              </a:spcAft>
              <a:buClr>
                <a:srgbClr val="3DCD58"/>
              </a:buClr>
              <a:defRPr/>
            </a:pPr>
            <a:r>
              <a:rPr lang="ru-RU" sz="1400" dirty="0" smtClean="0">
                <a:solidFill>
                  <a:srgbClr val="626469"/>
                </a:solidFill>
                <a:cs typeface="Arial"/>
              </a:rPr>
              <a:t>Поддержка «</a:t>
            </a:r>
            <a:r>
              <a:rPr lang="en-US" sz="1400" dirty="0" smtClean="0">
                <a:solidFill>
                  <a:srgbClr val="626469"/>
                </a:solidFill>
                <a:cs typeface="Arial"/>
              </a:rPr>
              <a:t>IP</a:t>
            </a:r>
            <a:r>
              <a:rPr lang="ru-RU" sz="1400" dirty="0" smtClean="0">
                <a:solidFill>
                  <a:srgbClr val="626469"/>
                </a:solidFill>
                <a:cs typeface="Arial"/>
              </a:rPr>
              <a:t> идеологии»</a:t>
            </a:r>
            <a:r>
              <a:rPr lang="en-US" sz="1400" dirty="0" smtClean="0">
                <a:solidFill>
                  <a:srgbClr val="626469"/>
                </a:solidFill>
                <a:cs typeface="Arial"/>
              </a:rPr>
              <a:t> :</a:t>
            </a:r>
          </a:p>
          <a:p>
            <a:pPr marL="361815" lvl="1" indent="-182496" defTabSz="447513">
              <a:spcBef>
                <a:spcPts val="300"/>
              </a:spcBef>
              <a:spcAft>
                <a:spcPts val="300"/>
              </a:spcAft>
              <a:buClr>
                <a:srgbClr val="36C746"/>
              </a:buClr>
              <a:buFont typeface="Arial"/>
              <a:buChar char="•"/>
              <a:defRPr/>
            </a:pPr>
            <a:r>
              <a:rPr lang="ru-RU" sz="1200" dirty="0" smtClean="0">
                <a:solidFill>
                  <a:srgbClr val="626469"/>
                </a:solidFill>
                <a:cs typeface="Arial"/>
              </a:rPr>
              <a:t>Открывает путь для «</a:t>
            </a:r>
            <a:r>
              <a:rPr lang="en-US" sz="1200" dirty="0" smtClean="0">
                <a:solidFill>
                  <a:srgbClr val="626469"/>
                </a:solidFill>
                <a:cs typeface="Arial"/>
              </a:rPr>
              <a:t>IP </a:t>
            </a:r>
            <a:r>
              <a:rPr lang="ru-RU" sz="1200" dirty="0" smtClean="0">
                <a:solidFill>
                  <a:srgbClr val="626469"/>
                </a:solidFill>
                <a:cs typeface="Arial"/>
              </a:rPr>
              <a:t>везде»</a:t>
            </a:r>
            <a:r>
              <a:rPr lang="en-US" sz="1200" dirty="0" smtClean="0">
                <a:solidFill>
                  <a:srgbClr val="626469"/>
                </a:solidFill>
                <a:cs typeface="Arial"/>
              </a:rPr>
              <a:t>, </a:t>
            </a:r>
            <a:r>
              <a:rPr lang="ru-RU" sz="1200" dirty="0" smtClean="0">
                <a:solidFill>
                  <a:srgbClr val="626469"/>
                </a:solidFill>
                <a:cs typeface="Arial"/>
              </a:rPr>
              <a:t>по всей архитектуре</a:t>
            </a:r>
            <a:endParaRPr lang="en-US" sz="1200" dirty="0" smtClean="0">
              <a:solidFill>
                <a:srgbClr val="626469"/>
              </a:solidFill>
              <a:cs typeface="Arial"/>
            </a:endParaRPr>
          </a:p>
          <a:p>
            <a:pPr marL="361815" lvl="1" indent="-182496" defTabSz="447513">
              <a:spcBef>
                <a:spcPts val="300"/>
              </a:spcBef>
              <a:spcAft>
                <a:spcPts val="300"/>
              </a:spcAft>
              <a:buClr>
                <a:srgbClr val="36C746"/>
              </a:buClr>
              <a:buFont typeface="Arial"/>
              <a:buChar char="•"/>
              <a:defRPr/>
            </a:pPr>
            <a:r>
              <a:rPr lang="ru-RU" sz="1200" dirty="0" smtClean="0">
                <a:solidFill>
                  <a:srgbClr val="626469"/>
                </a:solidFill>
                <a:cs typeface="Arial"/>
              </a:rPr>
              <a:t>Преимущества</a:t>
            </a:r>
            <a:r>
              <a:rPr lang="en-US" sz="1200" dirty="0" smtClean="0">
                <a:solidFill>
                  <a:srgbClr val="626469"/>
                </a:solidFill>
                <a:cs typeface="Arial"/>
              </a:rPr>
              <a:t>: </a:t>
            </a:r>
            <a:r>
              <a:rPr lang="ru-RU" sz="1200" dirty="0" smtClean="0">
                <a:solidFill>
                  <a:srgbClr val="626469"/>
                </a:solidFill>
                <a:cs typeface="Arial"/>
              </a:rPr>
              <a:t>гибкость архитектуры</a:t>
            </a:r>
            <a:r>
              <a:rPr lang="en-US" sz="1200" dirty="0" smtClean="0">
                <a:solidFill>
                  <a:srgbClr val="626469"/>
                </a:solidFill>
                <a:cs typeface="Arial"/>
              </a:rPr>
              <a:t>, </a:t>
            </a:r>
            <a:r>
              <a:rPr lang="ru-RU" sz="1200" dirty="0" smtClean="0">
                <a:solidFill>
                  <a:srgbClr val="626469"/>
                </a:solidFill>
                <a:cs typeface="Arial"/>
              </a:rPr>
              <a:t>повышенная защищенность на уровне полевых контроллеров</a:t>
            </a:r>
            <a:endParaRPr lang="en-US" sz="1200" dirty="0" smtClean="0">
              <a:solidFill>
                <a:srgbClr val="626469"/>
              </a:solidFill>
              <a:cs typeface="Arial"/>
            </a:endParaRPr>
          </a:p>
          <a:p>
            <a:pPr marL="361815" lvl="1" indent="-182496" defTabSz="447513">
              <a:spcBef>
                <a:spcPts val="300"/>
              </a:spcBef>
              <a:spcAft>
                <a:spcPts val="300"/>
              </a:spcAft>
              <a:buClr>
                <a:srgbClr val="36C746"/>
              </a:buClr>
              <a:buFont typeface="Arial"/>
              <a:buChar char="•"/>
              <a:defRPr/>
            </a:pPr>
            <a:r>
              <a:rPr lang="ru-RU" sz="1200" dirty="0" smtClean="0">
                <a:solidFill>
                  <a:srgbClr val="626469"/>
                </a:solidFill>
                <a:cs typeface="Arial"/>
              </a:rPr>
              <a:t>Основано на выпуске других </a:t>
            </a:r>
            <a:r>
              <a:rPr lang="en-US" sz="1200" dirty="0" err="1" smtClean="0">
                <a:solidFill>
                  <a:srgbClr val="626469"/>
                </a:solidFill>
                <a:cs typeface="Arial"/>
              </a:rPr>
              <a:t>SmartX</a:t>
            </a:r>
            <a:r>
              <a:rPr lang="en-US" sz="1200" dirty="0" smtClean="0">
                <a:solidFill>
                  <a:srgbClr val="626469"/>
                </a:solidFill>
                <a:cs typeface="Arial"/>
              </a:rPr>
              <a:t> </a:t>
            </a:r>
            <a:r>
              <a:rPr lang="ru-RU" sz="1200" dirty="0" smtClean="0">
                <a:solidFill>
                  <a:srgbClr val="626469"/>
                </a:solidFill>
                <a:cs typeface="Arial"/>
              </a:rPr>
              <a:t>Контроллеров </a:t>
            </a:r>
            <a:r>
              <a:rPr lang="en-US" sz="1200" dirty="0" smtClean="0">
                <a:solidFill>
                  <a:srgbClr val="626469"/>
                </a:solidFill>
                <a:cs typeface="Arial"/>
              </a:rPr>
              <a:t>(AS-B, </a:t>
            </a:r>
            <a:r>
              <a:rPr lang="ru-RU" sz="1200" dirty="0" smtClean="0">
                <a:solidFill>
                  <a:srgbClr val="626469"/>
                </a:solidFill>
                <a:cs typeface="Arial"/>
              </a:rPr>
              <a:t>контроллеры полевой шины</a:t>
            </a:r>
            <a:r>
              <a:rPr lang="en-US" sz="1200" dirty="0" smtClean="0">
                <a:solidFill>
                  <a:srgbClr val="626469"/>
                </a:solidFill>
                <a:cs typeface="Arial"/>
              </a:rPr>
              <a:t>), </a:t>
            </a:r>
            <a:r>
              <a:rPr lang="ru-RU" sz="1200" dirty="0" smtClean="0">
                <a:solidFill>
                  <a:srgbClr val="626469"/>
                </a:solidFill>
                <a:cs typeface="Arial"/>
              </a:rPr>
              <a:t>планируемых в </a:t>
            </a:r>
            <a:r>
              <a:rPr lang="en-US" sz="1200" dirty="0" smtClean="0">
                <a:solidFill>
                  <a:srgbClr val="626469"/>
                </a:solidFill>
                <a:cs typeface="Arial"/>
              </a:rPr>
              <a:t>2016-2017</a:t>
            </a:r>
          </a:p>
        </p:txBody>
      </p:sp>
      <p:sp>
        <p:nvSpPr>
          <p:cNvPr id="62" name="Text Box 51"/>
          <p:cNvSpPr txBox="1">
            <a:spLocks noChangeArrowheads="1"/>
          </p:cNvSpPr>
          <p:nvPr/>
        </p:nvSpPr>
        <p:spPr bwMode="auto">
          <a:xfrm rot="16200000">
            <a:off x="7708711" y="2859453"/>
            <a:ext cx="1301958" cy="41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ctr" defTabSz="457029">
              <a:defRPr/>
            </a:pPr>
            <a:r>
              <a:rPr lang="en-US" sz="700" b="1" dirty="0" err="1" smtClean="0">
                <a:solidFill>
                  <a:srgbClr val="626469"/>
                </a:solidFill>
              </a:rPr>
              <a:t>SmartX</a:t>
            </a:r>
            <a:r>
              <a:rPr lang="en-US" sz="700" b="1" dirty="0" smtClean="0">
                <a:solidFill>
                  <a:srgbClr val="626469"/>
                </a:solidFill>
              </a:rPr>
              <a:t> </a:t>
            </a:r>
            <a:r>
              <a:rPr lang="ru-RU" sz="700" b="1" dirty="0" smtClean="0">
                <a:solidFill>
                  <a:srgbClr val="626469"/>
                </a:solidFill>
              </a:rPr>
              <a:t>Контроллер</a:t>
            </a:r>
            <a:endParaRPr lang="en-US" sz="700" b="1" dirty="0" smtClean="0">
              <a:solidFill>
                <a:srgbClr val="626469"/>
              </a:solidFill>
            </a:endParaRPr>
          </a:p>
          <a:p>
            <a:pPr algn="ctr" defTabSz="457029">
              <a:defRPr/>
            </a:pPr>
            <a:r>
              <a:rPr lang="ru-RU" sz="700" dirty="0" smtClean="0">
                <a:solidFill>
                  <a:srgbClr val="626469"/>
                </a:solidFill>
              </a:rPr>
              <a:t>Контроллеры полевой шины</a:t>
            </a:r>
            <a:endParaRPr lang="en-US" sz="700" dirty="0" smtClean="0">
              <a:solidFill>
                <a:srgbClr val="626469"/>
              </a:solidFill>
            </a:endParaRPr>
          </a:p>
        </p:txBody>
      </p:sp>
      <p:sp>
        <p:nvSpPr>
          <p:cNvPr id="63" name="Text Box 51"/>
          <p:cNvSpPr txBox="1">
            <a:spLocks noChangeArrowheads="1"/>
          </p:cNvSpPr>
          <p:nvPr/>
        </p:nvSpPr>
        <p:spPr bwMode="auto">
          <a:xfrm rot="16200000">
            <a:off x="6141311" y="2860467"/>
            <a:ext cx="1301958" cy="41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ctr" defTabSz="457029">
              <a:defRPr/>
            </a:pPr>
            <a:r>
              <a:rPr lang="en-US" sz="700" b="1" dirty="0" err="1" smtClean="0">
                <a:solidFill>
                  <a:srgbClr val="626469"/>
                </a:solidFill>
              </a:rPr>
              <a:t>SmartX</a:t>
            </a:r>
            <a:r>
              <a:rPr lang="en-US" sz="700" b="1" dirty="0" smtClean="0">
                <a:solidFill>
                  <a:srgbClr val="626469"/>
                </a:solidFill>
              </a:rPr>
              <a:t> </a:t>
            </a:r>
            <a:r>
              <a:rPr lang="ru-RU" sz="700" b="1" dirty="0" smtClean="0">
                <a:solidFill>
                  <a:srgbClr val="626469"/>
                </a:solidFill>
              </a:rPr>
              <a:t>Контроллер</a:t>
            </a:r>
            <a:endParaRPr lang="en-US" sz="700" b="1" dirty="0" smtClean="0">
              <a:solidFill>
                <a:srgbClr val="626469"/>
              </a:solidFill>
            </a:endParaRPr>
          </a:p>
          <a:p>
            <a:pPr algn="ctr" defTabSz="457029">
              <a:defRPr/>
            </a:pPr>
            <a:r>
              <a:rPr lang="ru-RU" sz="700" dirty="0" smtClean="0">
                <a:solidFill>
                  <a:srgbClr val="626469"/>
                </a:solidFill>
              </a:rPr>
              <a:t>Контроллеры полевой шины</a:t>
            </a:r>
            <a:endParaRPr lang="en-US" sz="700" dirty="0" smtClean="0">
              <a:solidFill>
                <a:srgbClr val="626469"/>
              </a:solidFill>
            </a:endParaRPr>
          </a:p>
        </p:txBody>
      </p:sp>
      <p:pic>
        <p:nvPicPr>
          <p:cNvPr id="71" name="Picture 70" descr="Integration Efficiency Bubbl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38710" y="111707"/>
            <a:ext cx="664372" cy="672651"/>
          </a:xfrm>
          <a:prstGeom prst="rect">
            <a:avLst/>
          </a:prstGeom>
        </p:spPr>
      </p:pic>
      <p:pic>
        <p:nvPicPr>
          <p:cNvPr id="72" name="Picture 71" descr="Services Efficiency Bubbl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39209" y="111707"/>
            <a:ext cx="676656" cy="676656"/>
          </a:xfrm>
          <a:prstGeom prst="rect">
            <a:avLst/>
          </a:prstGeom>
        </p:spPr>
      </p:pic>
      <p:pic>
        <p:nvPicPr>
          <p:cNvPr id="73" name="Picture 72" descr="Control Efficiency Yellow Bubbl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639332" y="111707"/>
            <a:ext cx="667512" cy="6675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 descr="SmartX Controller-AS-B closed_angle.jpg"/>
          <p:cNvPicPr>
            <a:picLocks noChangeAspect="1"/>
          </p:cNvPicPr>
          <p:nvPr/>
        </p:nvPicPr>
        <p:blipFill>
          <a:blip r:embed="rId2" cstate="print"/>
          <a:srcRect l="17756" r="15341" b="6429"/>
          <a:stretch>
            <a:fillRect/>
          </a:stretch>
        </p:blipFill>
        <p:spPr>
          <a:xfrm>
            <a:off x="7152892" y="2273245"/>
            <a:ext cx="743272" cy="584738"/>
          </a:xfrm>
          <a:prstGeom prst="rect">
            <a:avLst/>
          </a:prstGeom>
        </p:spPr>
      </p:pic>
      <p:sp>
        <p:nvSpPr>
          <p:cNvPr id="99" name="Line 3"/>
          <p:cNvSpPr>
            <a:spLocks noChangeShapeType="1"/>
          </p:cNvSpPr>
          <p:nvPr/>
        </p:nvSpPr>
        <p:spPr bwMode="auto">
          <a:xfrm>
            <a:off x="6006503" y="2209813"/>
            <a:ext cx="1439326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03" name="Line 3"/>
          <p:cNvSpPr>
            <a:spLocks noChangeShapeType="1"/>
          </p:cNvSpPr>
          <p:nvPr/>
        </p:nvSpPr>
        <p:spPr bwMode="auto">
          <a:xfrm>
            <a:off x="7724448" y="2227032"/>
            <a:ext cx="663472" cy="0"/>
          </a:xfrm>
          <a:prstGeom prst="line">
            <a:avLst/>
          </a:prstGeom>
          <a:noFill/>
          <a:ln w="31750">
            <a:solidFill>
              <a:schemeClr val="tx2"/>
            </a:solidFill>
            <a:prstDash val="sysDot"/>
            <a:round/>
            <a:headEnd type="none" w="sm" len="sm"/>
            <a:tailEnd type="none" w="sm" len="sm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pic>
        <p:nvPicPr>
          <p:cNvPr id="98" name="Picture 97" descr="SmartX Controller-AS-B closed_angle.jpg"/>
          <p:cNvPicPr>
            <a:picLocks noChangeAspect="1"/>
          </p:cNvPicPr>
          <p:nvPr/>
        </p:nvPicPr>
        <p:blipFill>
          <a:blip r:embed="rId2" cstate="print"/>
          <a:srcRect l="17756" r="15341" b="6429"/>
          <a:stretch>
            <a:fillRect/>
          </a:stretch>
        </p:blipFill>
        <p:spPr>
          <a:xfrm>
            <a:off x="5634867" y="2293933"/>
            <a:ext cx="743272" cy="584738"/>
          </a:xfrm>
          <a:prstGeom prst="rect">
            <a:avLst/>
          </a:prstGeom>
        </p:spPr>
      </p:pic>
      <p:pic>
        <p:nvPicPr>
          <p:cNvPr id="79" name="Picture 78" descr="SmartX Controller-AS-B closed_angle.jpg"/>
          <p:cNvPicPr>
            <a:picLocks noChangeAspect="1"/>
          </p:cNvPicPr>
          <p:nvPr/>
        </p:nvPicPr>
        <p:blipFill>
          <a:blip r:embed="rId2" cstate="print"/>
          <a:srcRect l="17756" r="15341" b="6429"/>
          <a:stretch>
            <a:fillRect/>
          </a:stretch>
        </p:blipFill>
        <p:spPr>
          <a:xfrm>
            <a:off x="591175" y="2293933"/>
            <a:ext cx="743272" cy="584738"/>
          </a:xfrm>
          <a:prstGeom prst="rect">
            <a:avLst/>
          </a:prstGeom>
        </p:spPr>
      </p:pic>
      <p:pic>
        <p:nvPicPr>
          <p:cNvPr id="97" name="Picture 96" descr="SmartX Controller-AS-B closed_angle.jpg"/>
          <p:cNvPicPr>
            <a:picLocks noChangeAspect="1"/>
          </p:cNvPicPr>
          <p:nvPr/>
        </p:nvPicPr>
        <p:blipFill>
          <a:blip r:embed="rId2" cstate="print"/>
          <a:srcRect l="17756" r="15341" b="6429"/>
          <a:stretch>
            <a:fillRect/>
          </a:stretch>
        </p:blipFill>
        <p:spPr>
          <a:xfrm>
            <a:off x="2619825" y="2293933"/>
            <a:ext cx="743272" cy="584738"/>
          </a:xfrm>
          <a:prstGeom prst="rect">
            <a:avLst/>
          </a:prstGeom>
        </p:spPr>
      </p:pic>
      <p:pic>
        <p:nvPicPr>
          <p:cNvPr id="22" name="Picture 34" descr="ANd9GcTJikcjwunmqcj9C_9hBiGx-qVGViRZ2hZ9b-K3sqpUz2Gx_cI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3351" y="2816350"/>
            <a:ext cx="398463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Line 5"/>
          <p:cNvSpPr>
            <a:spLocks noChangeShapeType="1"/>
          </p:cNvSpPr>
          <p:nvPr/>
        </p:nvSpPr>
        <p:spPr bwMode="auto">
          <a:xfrm flipV="1">
            <a:off x="7516130" y="2224137"/>
            <a:ext cx="0" cy="13768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Два порта </a:t>
            </a:r>
            <a:r>
              <a:rPr lang="en-US" dirty="0" smtClean="0"/>
              <a:t>Ethernet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20"/>
          </p:nvPr>
        </p:nvSpPr>
        <p:spPr>
          <a:xfrm>
            <a:off x="252421" y="823294"/>
            <a:ext cx="4178299" cy="184666"/>
          </a:xfrm>
        </p:spPr>
        <p:txBody>
          <a:bodyPr/>
          <a:lstStyle/>
          <a:p>
            <a:pPr marL="0" indent="15875">
              <a:buNone/>
            </a:pPr>
            <a:r>
              <a:rPr lang="ru-RU" sz="1200" dirty="0" smtClean="0"/>
              <a:t>Один порт </a:t>
            </a:r>
            <a:r>
              <a:rPr lang="en-US" sz="1200" dirty="0" smtClean="0"/>
              <a:t>AS-B </a:t>
            </a:r>
            <a:r>
              <a:rPr lang="ru-RU" sz="1200" dirty="0" smtClean="0"/>
              <a:t>должен быть подключен к сети </a:t>
            </a:r>
            <a:r>
              <a:rPr lang="en-US" sz="1200" dirty="0" smtClean="0"/>
              <a:t>BMS</a:t>
            </a:r>
            <a:endParaRPr lang="en-US" sz="1200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21"/>
          </p:nvPr>
        </p:nvSpPr>
        <p:spPr>
          <a:xfrm>
            <a:off x="4791075" y="823296"/>
            <a:ext cx="4100511" cy="184666"/>
          </a:xfrm>
        </p:spPr>
        <p:txBody>
          <a:bodyPr/>
          <a:lstStyle/>
          <a:p>
            <a:pPr>
              <a:buNone/>
            </a:pPr>
            <a:r>
              <a:rPr lang="en-US" sz="1200" dirty="0" smtClean="0"/>
              <a:t>AS-B </a:t>
            </a:r>
            <a:r>
              <a:rPr lang="ru-RU" sz="1200" dirty="0" smtClean="0"/>
              <a:t>нельзя соединять последовательно</a:t>
            </a:r>
            <a:endParaRPr lang="en-US" sz="1200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679202" y="4857164"/>
            <a:ext cx="525690" cy="92333"/>
          </a:xfrm>
        </p:spPr>
        <p:txBody>
          <a:bodyPr/>
          <a:lstStyle/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28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61"/>
            <a:ext cx="2926080" cy="92333"/>
          </a:xfrm>
        </p:spPr>
        <p:txBody>
          <a:bodyPr/>
          <a:lstStyle/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 SmartX Controller – AS-P | </a:t>
            </a:r>
            <a:endParaRPr lang="en-US" dirty="0">
              <a:solidFill>
                <a:srgbClr val="626469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921711" y="2868416"/>
            <a:ext cx="4100514" cy="24622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Некорректная конфигурация</a:t>
            </a:r>
            <a:r>
              <a:rPr lang="en-US" dirty="0" smtClean="0">
                <a:solidFill>
                  <a:srgbClr val="C00000"/>
                </a:solidFill>
              </a:rPr>
              <a:t> – </a:t>
            </a:r>
            <a:r>
              <a:rPr lang="ru-RU" dirty="0" smtClean="0">
                <a:solidFill>
                  <a:srgbClr val="C00000"/>
                </a:solidFill>
              </a:rPr>
              <a:t>сервер </a:t>
            </a:r>
            <a:r>
              <a:rPr lang="en-US" dirty="0" smtClean="0">
                <a:solidFill>
                  <a:srgbClr val="C00000"/>
                </a:solidFill>
              </a:rPr>
              <a:t>SmartStruxure </a:t>
            </a:r>
            <a:r>
              <a:rPr lang="ru-RU" dirty="0" smtClean="0">
                <a:solidFill>
                  <a:srgbClr val="C00000"/>
                </a:solidFill>
              </a:rPr>
              <a:t>нельзя подключать ко 2-му порту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71182" y="2868416"/>
            <a:ext cx="4178299" cy="24622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6"/>
                </a:solidFill>
              </a:rPr>
              <a:t>Правильное использование портов </a:t>
            </a:r>
            <a:r>
              <a:rPr lang="en-US" dirty="0" smtClean="0">
                <a:solidFill>
                  <a:schemeClr val="accent6"/>
                </a:solidFill>
              </a:rPr>
              <a:t>Ethernet</a:t>
            </a:r>
            <a:r>
              <a:rPr lang="ru-RU" dirty="0" smtClean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–</a:t>
            </a:r>
            <a:r>
              <a:rPr lang="ru-RU" dirty="0" smtClean="0">
                <a:solidFill>
                  <a:schemeClr val="accent6"/>
                </a:solidFill>
              </a:rPr>
              <a:t>один порт </a:t>
            </a:r>
            <a:r>
              <a:rPr lang="en-US" dirty="0" smtClean="0">
                <a:solidFill>
                  <a:schemeClr val="accent6"/>
                </a:solidFill>
              </a:rPr>
              <a:t>AS-B </a:t>
            </a:r>
            <a:r>
              <a:rPr lang="ru-RU" dirty="0" smtClean="0">
                <a:solidFill>
                  <a:schemeClr val="accent6"/>
                </a:solidFill>
              </a:rPr>
              <a:t>подключен к сети объекта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3" name="Cross 22"/>
          <p:cNvSpPr/>
          <p:nvPr/>
        </p:nvSpPr>
        <p:spPr>
          <a:xfrm rot="2729346">
            <a:off x="4714699" y="2938643"/>
            <a:ext cx="241572" cy="241572"/>
          </a:xfrm>
          <a:prstGeom prst="plus">
            <a:avLst>
              <a:gd name="adj" fmla="val 38403"/>
            </a:avLst>
          </a:prstGeom>
          <a:ln w="19050"/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45702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" name="Line 3"/>
          <p:cNvSpPr>
            <a:spLocks noChangeShapeType="1"/>
          </p:cNvSpPr>
          <p:nvPr/>
        </p:nvSpPr>
        <p:spPr bwMode="auto">
          <a:xfrm>
            <a:off x="476563" y="1890565"/>
            <a:ext cx="366250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oval" w="sm" len="sm"/>
            <a:tailEnd type="oval" w="sm" len="sm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67" name="Text Box 51"/>
          <p:cNvSpPr txBox="1">
            <a:spLocks noChangeArrowheads="1"/>
          </p:cNvSpPr>
          <p:nvPr/>
        </p:nvSpPr>
        <p:spPr bwMode="auto">
          <a:xfrm>
            <a:off x="3429702" y="1750002"/>
            <a:ext cx="81837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029"/>
            <a:r>
              <a:rPr lang="en-US" sz="700" dirty="0">
                <a:solidFill>
                  <a:srgbClr val="009530"/>
                </a:solidFill>
              </a:rPr>
              <a:t>Site IP network</a:t>
            </a:r>
          </a:p>
        </p:txBody>
      </p:sp>
      <p:sp>
        <p:nvSpPr>
          <p:cNvPr id="68" name="Line 5"/>
          <p:cNvSpPr>
            <a:spLocks noChangeShapeType="1"/>
          </p:cNvSpPr>
          <p:nvPr/>
        </p:nvSpPr>
        <p:spPr bwMode="auto">
          <a:xfrm flipV="1">
            <a:off x="2115569" y="1515286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9" name="Picture 88" descr="Workstation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2228" y="1273142"/>
            <a:ext cx="416845" cy="4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Text Box 51"/>
          <p:cNvSpPr txBox="1">
            <a:spLocks noChangeArrowheads="1"/>
          </p:cNvSpPr>
          <p:nvPr/>
        </p:nvSpPr>
        <p:spPr bwMode="auto">
          <a:xfrm>
            <a:off x="1088597" y="1270261"/>
            <a:ext cx="788836" cy="30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Enterprise</a:t>
            </a:r>
          </a:p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Server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71" name="Line 5"/>
          <p:cNvSpPr>
            <a:spLocks noChangeShapeType="1"/>
          </p:cNvSpPr>
          <p:nvPr/>
        </p:nvSpPr>
        <p:spPr bwMode="auto">
          <a:xfrm flipV="1">
            <a:off x="761414" y="1519402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2" name="Picture 91" descr="Enterprise_software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1431" y="1268413"/>
            <a:ext cx="659284" cy="36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Line 5"/>
          <p:cNvSpPr>
            <a:spLocks noChangeShapeType="1"/>
          </p:cNvSpPr>
          <p:nvPr/>
        </p:nvSpPr>
        <p:spPr bwMode="auto">
          <a:xfrm flipV="1">
            <a:off x="3405290" y="1530808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4" name="Picture 98" descr="Laptop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26198" y="1278849"/>
            <a:ext cx="465086" cy="41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Line 19"/>
          <p:cNvSpPr>
            <a:spLocks noChangeShapeType="1"/>
          </p:cNvSpPr>
          <p:nvPr/>
        </p:nvSpPr>
        <p:spPr bwMode="auto">
          <a:xfrm flipV="1">
            <a:off x="858639" y="1892331"/>
            <a:ext cx="0" cy="488662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6" name="Text Box 51"/>
          <p:cNvSpPr txBox="1">
            <a:spLocks noChangeArrowheads="1"/>
          </p:cNvSpPr>
          <p:nvPr/>
        </p:nvSpPr>
        <p:spPr bwMode="auto">
          <a:xfrm>
            <a:off x="2313557" y="1327943"/>
            <a:ext cx="88666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WorkStation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77" name="Text Box 51"/>
          <p:cNvSpPr txBox="1">
            <a:spLocks noChangeArrowheads="1"/>
          </p:cNvSpPr>
          <p:nvPr/>
        </p:nvSpPr>
        <p:spPr bwMode="auto">
          <a:xfrm>
            <a:off x="3482519" y="1333703"/>
            <a:ext cx="656549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WebStation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78" name="Line 19"/>
          <p:cNvSpPr>
            <a:spLocks noChangeShapeType="1"/>
          </p:cNvSpPr>
          <p:nvPr/>
        </p:nvSpPr>
        <p:spPr bwMode="auto">
          <a:xfrm flipV="1">
            <a:off x="2914596" y="1887526"/>
            <a:ext cx="0" cy="523163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0" name="Content Placeholder 9"/>
          <p:cNvSpPr txBox="1">
            <a:spLocks/>
          </p:cNvSpPr>
          <p:nvPr/>
        </p:nvSpPr>
        <p:spPr>
          <a:xfrm>
            <a:off x="256363" y="3303271"/>
            <a:ext cx="4612521" cy="13619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975" indent="-157108" defTabSz="457029">
              <a:spcBef>
                <a:spcPts val="200"/>
              </a:spcBef>
              <a:spcAft>
                <a:spcPts val="200"/>
              </a:spcAft>
              <a:buClr>
                <a:srgbClr val="3DCD58"/>
              </a:buClr>
            </a:pPr>
            <a:r>
              <a:rPr lang="ru-RU" sz="1200" dirty="0" smtClean="0">
                <a:solidFill>
                  <a:srgbClr val="626469"/>
                </a:solidFill>
                <a:cs typeface="Arial"/>
              </a:rPr>
              <a:t>В исходной версии на 2-м порту</a:t>
            </a:r>
            <a:r>
              <a:rPr lang="en-US" sz="1200" dirty="0" smtClean="0">
                <a:solidFill>
                  <a:srgbClr val="626469"/>
                </a:solidFill>
                <a:cs typeface="Arial"/>
              </a:rPr>
              <a:t> Ethernet </a:t>
            </a:r>
            <a:r>
              <a:rPr lang="ru-RU" sz="1200" dirty="0" smtClean="0">
                <a:solidFill>
                  <a:srgbClr val="626469"/>
                </a:solidFill>
                <a:cs typeface="Arial"/>
              </a:rPr>
              <a:t>может быть </a:t>
            </a:r>
            <a:r>
              <a:rPr lang="en-US" sz="1200" dirty="0" smtClean="0">
                <a:solidFill>
                  <a:srgbClr val="626469"/>
                </a:solidFill>
                <a:cs typeface="Arial"/>
              </a:rPr>
              <a:t>:</a:t>
            </a:r>
          </a:p>
          <a:p>
            <a:pPr marL="630001" lvl="1" indent="-157108" defTabSz="457029">
              <a:spcBef>
                <a:spcPts val="200"/>
              </a:spcBef>
              <a:spcAft>
                <a:spcPts val="200"/>
              </a:spcAft>
              <a:buClr>
                <a:srgbClr val="3DCD58"/>
              </a:buClr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626469"/>
                </a:solidFill>
                <a:cs typeface="Arial"/>
              </a:rPr>
              <a:t>WorkStation </a:t>
            </a:r>
            <a:r>
              <a:rPr lang="ru-RU" sz="1100" dirty="0" smtClean="0">
                <a:solidFill>
                  <a:srgbClr val="626469"/>
                </a:solidFill>
                <a:cs typeface="Arial"/>
              </a:rPr>
              <a:t>или</a:t>
            </a:r>
            <a:r>
              <a:rPr lang="en-US" sz="1100" dirty="0" smtClean="0">
                <a:solidFill>
                  <a:srgbClr val="626469"/>
                </a:solidFill>
                <a:cs typeface="Arial"/>
              </a:rPr>
              <a:t> </a:t>
            </a:r>
            <a:r>
              <a:rPr lang="en-US" sz="1100" dirty="0" err="1" smtClean="0">
                <a:solidFill>
                  <a:srgbClr val="626469"/>
                </a:solidFill>
                <a:cs typeface="Arial"/>
              </a:rPr>
              <a:t>WebStation</a:t>
            </a:r>
            <a:r>
              <a:rPr lang="en-US" sz="1100" dirty="0" smtClean="0">
                <a:solidFill>
                  <a:srgbClr val="626469"/>
                </a:solidFill>
                <a:cs typeface="Arial"/>
              </a:rPr>
              <a:t>,</a:t>
            </a:r>
          </a:p>
          <a:p>
            <a:pPr marL="630001" lvl="1" indent="-157108" defTabSz="457029">
              <a:spcBef>
                <a:spcPts val="200"/>
              </a:spcBef>
              <a:spcAft>
                <a:spcPts val="200"/>
              </a:spcAft>
              <a:buClr>
                <a:srgbClr val="3DCD58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626469"/>
                </a:solidFill>
                <a:cs typeface="Arial"/>
              </a:rPr>
              <a:t>Устройство </a:t>
            </a:r>
            <a:r>
              <a:rPr lang="en-US" sz="1100" dirty="0" err="1" smtClean="0">
                <a:solidFill>
                  <a:srgbClr val="626469"/>
                </a:solidFill>
                <a:cs typeface="Arial"/>
              </a:rPr>
              <a:t>Modbus</a:t>
            </a:r>
            <a:r>
              <a:rPr lang="en-US" sz="1100" dirty="0" smtClean="0">
                <a:solidFill>
                  <a:srgbClr val="626469"/>
                </a:solidFill>
                <a:cs typeface="Arial"/>
              </a:rPr>
              <a:t> TCP device, </a:t>
            </a:r>
          </a:p>
          <a:p>
            <a:pPr marL="630001" lvl="1" indent="-157108" defTabSz="457029">
              <a:spcBef>
                <a:spcPts val="200"/>
              </a:spcBef>
              <a:spcAft>
                <a:spcPts val="200"/>
              </a:spcAft>
              <a:buClr>
                <a:srgbClr val="3DCD58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626469"/>
                </a:solidFill>
                <a:cs typeface="Arial"/>
              </a:rPr>
              <a:t>Устройство </a:t>
            </a:r>
            <a:r>
              <a:rPr lang="en-US" sz="1100" dirty="0" err="1" smtClean="0">
                <a:solidFill>
                  <a:srgbClr val="626469"/>
                </a:solidFill>
                <a:cs typeface="Arial"/>
              </a:rPr>
              <a:t>BACnet</a:t>
            </a:r>
            <a:r>
              <a:rPr lang="en-US" sz="1100" dirty="0" smtClean="0">
                <a:solidFill>
                  <a:srgbClr val="626469"/>
                </a:solidFill>
                <a:cs typeface="Arial"/>
              </a:rPr>
              <a:t>/IP device,</a:t>
            </a:r>
          </a:p>
          <a:p>
            <a:pPr marL="630001" lvl="1" indent="-157108" defTabSz="457029">
              <a:spcBef>
                <a:spcPts val="200"/>
              </a:spcBef>
              <a:spcAft>
                <a:spcPts val="200"/>
              </a:spcAft>
              <a:buClr>
                <a:srgbClr val="3DCD58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626469"/>
                </a:solidFill>
                <a:cs typeface="Arial"/>
              </a:rPr>
              <a:t>Но не сервер </a:t>
            </a:r>
            <a:r>
              <a:rPr lang="en-US" sz="1100" dirty="0" smtClean="0">
                <a:solidFill>
                  <a:srgbClr val="626469"/>
                </a:solidFill>
                <a:cs typeface="Arial"/>
              </a:rPr>
              <a:t>SmartStruxure server</a:t>
            </a:r>
          </a:p>
          <a:p>
            <a:pPr marL="172975" indent="-157108" defTabSz="457029">
              <a:spcBef>
                <a:spcPts val="900"/>
              </a:spcBef>
              <a:spcAft>
                <a:spcPts val="200"/>
              </a:spcAft>
              <a:buClr>
                <a:srgbClr val="3DCD58"/>
              </a:buClr>
            </a:pPr>
            <a:r>
              <a:rPr lang="ru-RU" sz="1000" dirty="0" smtClean="0">
                <a:solidFill>
                  <a:srgbClr val="626469"/>
                </a:solidFill>
                <a:cs typeface="Arial"/>
              </a:rPr>
              <a:t>Прим</a:t>
            </a:r>
            <a:r>
              <a:rPr lang="en-US" sz="1000" dirty="0" smtClean="0">
                <a:solidFill>
                  <a:srgbClr val="626469"/>
                </a:solidFill>
                <a:cs typeface="Arial"/>
              </a:rPr>
              <a:t>: </a:t>
            </a:r>
            <a:r>
              <a:rPr lang="ru-RU" sz="1000" dirty="0" smtClean="0">
                <a:solidFill>
                  <a:srgbClr val="626469"/>
                </a:solidFill>
                <a:cs typeface="Arial"/>
              </a:rPr>
              <a:t>2-й порт </a:t>
            </a:r>
            <a:r>
              <a:rPr lang="en-US" sz="1000" dirty="0" smtClean="0">
                <a:solidFill>
                  <a:srgbClr val="626469"/>
                </a:solidFill>
                <a:cs typeface="Arial"/>
              </a:rPr>
              <a:t>Ethernet </a:t>
            </a:r>
            <a:r>
              <a:rPr lang="ru-RU" sz="1000" dirty="0" smtClean="0">
                <a:solidFill>
                  <a:srgbClr val="626469"/>
                </a:solidFill>
                <a:cs typeface="Arial"/>
              </a:rPr>
              <a:t>может быть отключен через </a:t>
            </a:r>
            <a:r>
              <a:rPr lang="en-US" sz="1000" dirty="0" smtClean="0">
                <a:solidFill>
                  <a:srgbClr val="626469"/>
                </a:solidFill>
                <a:cs typeface="Arial"/>
              </a:rPr>
              <a:t>Device Administrator.</a:t>
            </a:r>
            <a:endParaRPr lang="en-US" sz="1000" dirty="0">
              <a:solidFill>
                <a:srgbClr val="626469"/>
              </a:solidFill>
              <a:cs typeface="Arial"/>
            </a:endParaRPr>
          </a:p>
        </p:txBody>
      </p:sp>
      <p:sp>
        <p:nvSpPr>
          <p:cNvPr id="81" name="Content Placeholder 9"/>
          <p:cNvSpPr txBox="1">
            <a:spLocks/>
          </p:cNvSpPr>
          <p:nvPr/>
        </p:nvSpPr>
        <p:spPr>
          <a:xfrm>
            <a:off x="4790760" y="3301298"/>
            <a:ext cx="4178299" cy="75918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indent="15875" defTabSz="457029">
              <a:spcBef>
                <a:spcPts val="200"/>
              </a:spcBef>
              <a:spcAft>
                <a:spcPts val="200"/>
              </a:spcAft>
              <a:buClr>
                <a:srgbClr val="3DCD58"/>
              </a:buClr>
            </a:pPr>
            <a:r>
              <a:rPr lang="ru-RU" sz="1200" dirty="0" smtClean="0">
                <a:solidFill>
                  <a:srgbClr val="626469"/>
                </a:solidFill>
                <a:cs typeface="Arial"/>
              </a:rPr>
              <a:t>Второй порт </a:t>
            </a:r>
            <a:r>
              <a:rPr lang="en-US" sz="1200" dirty="0" smtClean="0">
                <a:solidFill>
                  <a:srgbClr val="626469"/>
                </a:solidFill>
                <a:cs typeface="Arial"/>
              </a:rPr>
              <a:t>Ethernet </a:t>
            </a:r>
            <a:r>
              <a:rPr lang="ru-RU" sz="1200" dirty="0" smtClean="0">
                <a:solidFill>
                  <a:srgbClr val="626469"/>
                </a:solidFill>
                <a:cs typeface="Arial"/>
              </a:rPr>
              <a:t>нельзя использовать для подключения другого сервера </a:t>
            </a:r>
            <a:r>
              <a:rPr lang="en-US" sz="1100" dirty="0" smtClean="0">
                <a:solidFill>
                  <a:srgbClr val="626469"/>
                </a:solidFill>
                <a:cs typeface="Arial"/>
              </a:rPr>
              <a:t>SmartStruxure</a:t>
            </a:r>
          </a:p>
          <a:p>
            <a:pPr marL="630001" lvl="1" indent="-157108" defTabSz="457029">
              <a:spcBef>
                <a:spcPts val="200"/>
              </a:spcBef>
              <a:spcAft>
                <a:spcPts val="200"/>
              </a:spcAft>
              <a:buClr>
                <a:srgbClr val="3DCD58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626469"/>
                </a:solidFill>
                <a:cs typeface="Arial"/>
              </a:rPr>
              <a:t>Коммуникации с сервером не должны зависеть от состояния другого сервера</a:t>
            </a:r>
            <a:endParaRPr lang="en-US" sz="1100" dirty="0">
              <a:solidFill>
                <a:srgbClr val="626469"/>
              </a:solidFill>
              <a:cs typeface="Arial"/>
            </a:endParaRPr>
          </a:p>
        </p:txBody>
      </p:sp>
      <p:sp>
        <p:nvSpPr>
          <p:cNvPr id="82" name="Line 5"/>
          <p:cNvSpPr>
            <a:spLocks noChangeShapeType="1"/>
          </p:cNvSpPr>
          <p:nvPr/>
        </p:nvSpPr>
        <p:spPr bwMode="auto">
          <a:xfrm flipV="1">
            <a:off x="6021819" y="2220177"/>
            <a:ext cx="0" cy="175272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4" name="Line 3"/>
          <p:cNvSpPr>
            <a:spLocks noChangeShapeType="1"/>
          </p:cNvSpPr>
          <p:nvPr/>
        </p:nvSpPr>
        <p:spPr bwMode="auto">
          <a:xfrm>
            <a:off x="4987213" y="1888577"/>
            <a:ext cx="366250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oval" w="sm" len="sm"/>
            <a:tailEnd type="oval" w="sm" len="sm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85" name="Text Box 51"/>
          <p:cNvSpPr txBox="1">
            <a:spLocks noChangeArrowheads="1"/>
          </p:cNvSpPr>
          <p:nvPr/>
        </p:nvSpPr>
        <p:spPr bwMode="auto">
          <a:xfrm>
            <a:off x="7940352" y="1748013"/>
            <a:ext cx="81837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029"/>
            <a:r>
              <a:rPr lang="en-US" sz="700" dirty="0">
                <a:solidFill>
                  <a:srgbClr val="009530"/>
                </a:solidFill>
              </a:rPr>
              <a:t>Site IP network</a:t>
            </a:r>
          </a:p>
        </p:txBody>
      </p:sp>
      <p:sp>
        <p:nvSpPr>
          <p:cNvPr id="86" name="Line 5"/>
          <p:cNvSpPr>
            <a:spLocks noChangeShapeType="1"/>
          </p:cNvSpPr>
          <p:nvPr/>
        </p:nvSpPr>
        <p:spPr bwMode="auto">
          <a:xfrm flipV="1">
            <a:off x="6626219" y="1513300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7" name="Picture 88" descr="Workstation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2878" y="1271154"/>
            <a:ext cx="416845" cy="4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Text Box 51"/>
          <p:cNvSpPr txBox="1">
            <a:spLocks noChangeArrowheads="1"/>
          </p:cNvSpPr>
          <p:nvPr/>
        </p:nvSpPr>
        <p:spPr bwMode="auto">
          <a:xfrm>
            <a:off x="5599246" y="1268272"/>
            <a:ext cx="788836" cy="30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Enterprise</a:t>
            </a:r>
          </a:p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Server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89" name="Line 5"/>
          <p:cNvSpPr>
            <a:spLocks noChangeShapeType="1"/>
          </p:cNvSpPr>
          <p:nvPr/>
        </p:nvSpPr>
        <p:spPr bwMode="auto">
          <a:xfrm flipV="1">
            <a:off x="5272064" y="1517413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0" name="Picture 91" descr="Enterprise_software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62081" y="1266424"/>
            <a:ext cx="659284" cy="36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" name="Line 5"/>
          <p:cNvSpPr>
            <a:spLocks noChangeShapeType="1"/>
          </p:cNvSpPr>
          <p:nvPr/>
        </p:nvSpPr>
        <p:spPr bwMode="auto">
          <a:xfrm flipV="1">
            <a:off x="7915940" y="1528822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2" name="Picture 98" descr="Laptop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6848" y="1276862"/>
            <a:ext cx="465086" cy="41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" name="Line 19"/>
          <p:cNvSpPr>
            <a:spLocks noChangeShapeType="1"/>
          </p:cNvSpPr>
          <p:nvPr/>
        </p:nvSpPr>
        <p:spPr bwMode="auto">
          <a:xfrm flipV="1">
            <a:off x="5921500" y="1894107"/>
            <a:ext cx="0" cy="482951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4" name="Text Box 51"/>
          <p:cNvSpPr txBox="1">
            <a:spLocks noChangeArrowheads="1"/>
          </p:cNvSpPr>
          <p:nvPr/>
        </p:nvSpPr>
        <p:spPr bwMode="auto">
          <a:xfrm>
            <a:off x="6824207" y="1325957"/>
            <a:ext cx="88666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WorkStation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95" name="Text Box 51"/>
          <p:cNvSpPr txBox="1">
            <a:spLocks noChangeArrowheads="1"/>
          </p:cNvSpPr>
          <p:nvPr/>
        </p:nvSpPr>
        <p:spPr bwMode="auto">
          <a:xfrm>
            <a:off x="7993169" y="1331717"/>
            <a:ext cx="656549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WebStation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96" name="Line 19"/>
          <p:cNvSpPr>
            <a:spLocks noChangeShapeType="1"/>
          </p:cNvSpPr>
          <p:nvPr/>
        </p:nvSpPr>
        <p:spPr bwMode="auto">
          <a:xfrm flipV="1">
            <a:off x="7431184" y="2222323"/>
            <a:ext cx="0" cy="180746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2" name="Line 3"/>
          <p:cNvSpPr>
            <a:spLocks noChangeShapeType="1"/>
          </p:cNvSpPr>
          <p:nvPr/>
        </p:nvSpPr>
        <p:spPr bwMode="auto">
          <a:xfrm>
            <a:off x="7500814" y="2213771"/>
            <a:ext cx="663472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53" name="Line 5"/>
          <p:cNvSpPr>
            <a:spLocks noChangeShapeType="1"/>
          </p:cNvSpPr>
          <p:nvPr/>
        </p:nvSpPr>
        <p:spPr bwMode="auto">
          <a:xfrm flipV="1">
            <a:off x="3031217" y="2167042"/>
            <a:ext cx="0" cy="220787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4" name="Line 3"/>
          <p:cNvSpPr>
            <a:spLocks noChangeShapeType="1"/>
          </p:cNvSpPr>
          <p:nvPr/>
        </p:nvSpPr>
        <p:spPr bwMode="auto">
          <a:xfrm>
            <a:off x="3015909" y="2162615"/>
            <a:ext cx="843579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3865418" y="2089270"/>
            <a:ext cx="570015" cy="516577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457029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899063" y="2221961"/>
            <a:ext cx="494806" cy="276999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600" b="1" dirty="0" smtClean="0">
                <a:solidFill>
                  <a:schemeClr val="bg1"/>
                </a:solidFill>
              </a:rPr>
              <a:t>BACnet/IP or Modbus TCP device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58" name="Line 5"/>
          <p:cNvSpPr>
            <a:spLocks noChangeShapeType="1"/>
          </p:cNvSpPr>
          <p:nvPr/>
        </p:nvSpPr>
        <p:spPr bwMode="auto">
          <a:xfrm flipV="1">
            <a:off x="968757" y="2187925"/>
            <a:ext cx="0" cy="222764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9" name="Line 3"/>
          <p:cNvSpPr>
            <a:spLocks noChangeShapeType="1"/>
          </p:cNvSpPr>
          <p:nvPr/>
        </p:nvSpPr>
        <p:spPr bwMode="auto">
          <a:xfrm>
            <a:off x="953449" y="2183496"/>
            <a:ext cx="843579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802959" y="2087291"/>
            <a:ext cx="570015" cy="516577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457029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836603" y="2219981"/>
            <a:ext cx="494806" cy="276999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600" b="1" dirty="0" smtClean="0">
                <a:solidFill>
                  <a:schemeClr val="bg1"/>
                </a:solidFill>
              </a:rPr>
              <a:t>BACnet/IP or Modbus TCP device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10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61113" y="498163"/>
            <a:ext cx="2143496" cy="184666"/>
          </a:xfrm>
        </p:spPr>
        <p:txBody>
          <a:bodyPr/>
          <a:lstStyle/>
          <a:p>
            <a:pPr marL="231692" indent="-215819"/>
            <a:r>
              <a:rPr lang="ru-RU" sz="600" dirty="0" smtClean="0">
                <a:solidFill>
                  <a:schemeClr val="bg1">
                    <a:lumMod val="65000"/>
                  </a:schemeClr>
                </a:solidFill>
              </a:rPr>
              <a:t>Прим</a:t>
            </a:r>
            <a:r>
              <a:rPr lang="en-US" sz="600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ru-RU" sz="600" dirty="0" smtClean="0">
                <a:solidFill>
                  <a:schemeClr val="bg1">
                    <a:lumMod val="65000"/>
                  </a:schemeClr>
                </a:solidFill>
              </a:rPr>
              <a:t>Схемы показывают структуру</a:t>
            </a:r>
            <a:r>
              <a:rPr lang="en-US" sz="600" dirty="0" smtClean="0">
                <a:solidFill>
                  <a:schemeClr val="bg1">
                    <a:lumMod val="65000"/>
                  </a:schemeClr>
                </a:solidFill>
              </a:rPr>
              <a:t>; </a:t>
            </a:r>
            <a:r>
              <a:rPr lang="ru-RU" sz="600" dirty="0" smtClean="0">
                <a:solidFill>
                  <a:schemeClr val="bg1">
                    <a:lumMod val="65000"/>
                  </a:schemeClr>
                </a:solidFill>
              </a:rPr>
              <a:t>физически порты </a:t>
            </a:r>
            <a:r>
              <a:rPr lang="en-US" sz="600" dirty="0" smtClean="0">
                <a:solidFill>
                  <a:schemeClr val="bg1">
                    <a:lumMod val="65000"/>
                  </a:schemeClr>
                </a:solidFill>
              </a:rPr>
              <a:t>Ethernet </a:t>
            </a:r>
            <a:r>
              <a:rPr lang="ru-RU" sz="600" dirty="0" smtClean="0">
                <a:solidFill>
                  <a:schemeClr val="bg1">
                    <a:lumMod val="65000"/>
                  </a:schemeClr>
                </a:solidFill>
              </a:rPr>
              <a:t>расположены в нижней части  </a:t>
            </a:r>
            <a:r>
              <a:rPr lang="en-US" sz="600" dirty="0" smtClean="0">
                <a:solidFill>
                  <a:schemeClr val="bg1">
                    <a:lumMod val="65000"/>
                  </a:schemeClr>
                </a:solidFill>
              </a:rPr>
              <a:t>AS-B.</a:t>
            </a:r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405296" y="4749441"/>
            <a:ext cx="3418911" cy="21541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ru-RU" sz="800" b="1" u="sng" dirty="0" smtClean="0">
                <a:solidFill>
                  <a:srgbClr val="55575B"/>
                </a:solidFill>
              </a:rPr>
              <a:t>Примечание</a:t>
            </a:r>
            <a:r>
              <a:rPr lang="en-GB" sz="800" b="1" u="sng" dirty="0" smtClean="0">
                <a:solidFill>
                  <a:srgbClr val="55575B"/>
                </a:solidFill>
              </a:rPr>
              <a:t>:</a:t>
            </a:r>
            <a:r>
              <a:rPr lang="en-GB" sz="800" dirty="0" smtClean="0">
                <a:solidFill>
                  <a:srgbClr val="55575B"/>
                </a:solidFill>
              </a:rPr>
              <a:t> </a:t>
            </a:r>
            <a:r>
              <a:rPr lang="ru-RU" sz="800" dirty="0" smtClean="0">
                <a:solidFill>
                  <a:srgbClr val="55575B"/>
                </a:solidFill>
              </a:rPr>
              <a:t>эта конфигурация рекомендуется</a:t>
            </a:r>
            <a:r>
              <a:rPr lang="en-GB" sz="800" dirty="0" smtClean="0">
                <a:solidFill>
                  <a:srgbClr val="55575B"/>
                </a:solidFill>
              </a:rPr>
              <a:t> </a:t>
            </a:r>
            <a:r>
              <a:rPr lang="ru-RU" sz="800" dirty="0" smtClean="0">
                <a:solidFill>
                  <a:srgbClr val="55575B"/>
                </a:solidFill>
              </a:rPr>
              <a:t>также для </a:t>
            </a:r>
            <a:r>
              <a:rPr lang="en-GB" sz="800" dirty="0" smtClean="0">
                <a:solidFill>
                  <a:srgbClr val="55575B"/>
                </a:solidFill>
              </a:rPr>
              <a:t>AS-BL.</a:t>
            </a:r>
            <a:endParaRPr lang="en-US" sz="800" dirty="0">
              <a:solidFill>
                <a:srgbClr val="55575B"/>
              </a:solidFill>
            </a:endParaRPr>
          </a:p>
        </p:txBody>
      </p:sp>
      <p:sp>
        <p:nvSpPr>
          <p:cNvPr id="106" name="&quot;No&quot; Symbol 105"/>
          <p:cNvSpPr/>
          <p:nvPr/>
        </p:nvSpPr>
        <p:spPr>
          <a:xfrm>
            <a:off x="7120941" y="2117771"/>
            <a:ext cx="741216" cy="786088"/>
          </a:xfrm>
          <a:prstGeom prst="noSmoking">
            <a:avLst>
              <a:gd name="adj" fmla="val 8459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457029"/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9" descr="Insert terminal block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11428" y="3319073"/>
            <a:ext cx="2679771" cy="150952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Съемные </a:t>
            </a:r>
            <a:r>
              <a:rPr lang="ru-RU" dirty="0" err="1" smtClean="0"/>
              <a:t>клеммные</a:t>
            </a:r>
            <a:r>
              <a:rPr lang="ru-RU" dirty="0" smtClean="0"/>
              <a:t> колодки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6"/>
          </p:nvPr>
        </p:nvSpPr>
        <p:spPr>
          <a:xfrm>
            <a:off x="258061" y="604936"/>
            <a:ext cx="8633531" cy="169277"/>
          </a:xfrm>
        </p:spPr>
        <p:txBody>
          <a:bodyPr/>
          <a:lstStyle/>
          <a:p>
            <a:r>
              <a:rPr lang="en-GB" dirty="0" err="1" smtClean="0"/>
              <a:t>SmartX</a:t>
            </a:r>
            <a:r>
              <a:rPr lang="en-GB" dirty="0" smtClean="0"/>
              <a:t> </a:t>
            </a:r>
            <a:r>
              <a:rPr lang="ru-RU" dirty="0" smtClean="0"/>
              <a:t>Контроллер </a:t>
            </a:r>
            <a:r>
              <a:rPr lang="en-GB" dirty="0" smtClean="0"/>
              <a:t>– AS-B </a:t>
            </a:r>
            <a:r>
              <a:rPr lang="ru-RU" dirty="0" smtClean="0"/>
              <a:t>и</a:t>
            </a:r>
            <a:r>
              <a:rPr lang="en-GB" dirty="0" smtClean="0"/>
              <a:t> AS-BL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pic>
        <p:nvPicPr>
          <p:cNvPr id="18" name="Content Placeholder 3" descr="Image77 cropped.jpg"/>
          <p:cNvPicPr>
            <a:picLocks noGrp="1" noChangeAspect="1"/>
          </p:cNvPicPr>
          <p:nvPr>
            <p:ph sz="quarter" idx="22"/>
          </p:nvPr>
        </p:nvPicPr>
        <p:blipFill>
          <a:blip r:embed="rId3" cstate="email"/>
          <a:stretch>
            <a:fillRect/>
          </a:stretch>
        </p:blipFill>
        <p:spPr>
          <a:xfrm>
            <a:off x="3511035" y="1127345"/>
            <a:ext cx="1905623" cy="1891139"/>
          </a:xfrm>
          <a:prstGeom prst="rect">
            <a:avLst/>
          </a:prstGeom>
        </p:spPr>
      </p:pic>
      <p:pic>
        <p:nvPicPr>
          <p:cNvPr id="19" name="Content Placeholder 18" descr="Image79 cropped.jpg"/>
          <p:cNvPicPr>
            <a:picLocks noGrp="1" noChangeAspect="1"/>
          </p:cNvPicPr>
          <p:nvPr>
            <p:ph sz="quarter" idx="23"/>
          </p:nvPr>
        </p:nvPicPr>
        <p:blipFill>
          <a:blip r:embed="rId4" cstate="email"/>
          <a:stretch>
            <a:fillRect/>
          </a:stretch>
        </p:blipFill>
        <p:spPr>
          <a:xfrm>
            <a:off x="496042" y="1194021"/>
            <a:ext cx="1755347" cy="2206343"/>
          </a:xfrm>
          <a:prstGeom prst="rect">
            <a:avLst/>
          </a:prstGeom>
        </p:spPr>
      </p:pic>
      <p:pic>
        <p:nvPicPr>
          <p:cNvPr id="16" name="Content Placeholder 10" descr="remove terminal block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077194" y="2926110"/>
            <a:ext cx="2563241" cy="18787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00433" y="896186"/>
            <a:ext cx="1154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Установка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3735171" y="872939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Снятие</a:t>
            </a:r>
            <a:endParaRPr lang="en-US" sz="16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5719701" y="942680"/>
            <a:ext cx="0" cy="3729808"/>
          </a:xfrm>
          <a:prstGeom prst="line">
            <a:avLst/>
          </a:prstGeom>
          <a:ln w="12700" cap="rnd">
            <a:solidFill>
              <a:srgbClr val="4F515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34049" y="942680"/>
            <a:ext cx="0" cy="3729808"/>
          </a:xfrm>
          <a:prstGeom prst="line">
            <a:avLst/>
          </a:prstGeom>
          <a:ln w="12700" cap="rnd">
            <a:solidFill>
              <a:srgbClr val="4F515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11"/>
          <p:cNvSpPr txBox="1">
            <a:spLocks/>
          </p:cNvSpPr>
          <p:nvPr/>
        </p:nvSpPr>
        <p:spPr>
          <a:xfrm>
            <a:off x="6035611" y="2491675"/>
            <a:ext cx="3009330" cy="2087751"/>
          </a:xfrm>
          <a:prstGeom prst="rect">
            <a:avLst/>
          </a:prstGeom>
        </p:spPr>
        <p:txBody>
          <a:bodyPr/>
          <a:lstStyle/>
          <a:p>
            <a:pPr marL="53975" marR="0" lvl="0" indent="-3810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Tx/>
              <a:tabLst/>
              <a:defRPr/>
            </a:pPr>
            <a:r>
              <a:rPr lang="ru-RU" sz="1400" dirty="0" smtClean="0">
                <a:solidFill>
                  <a:schemeClr val="accent1"/>
                </a:solidFill>
                <a:latin typeface="Arial"/>
                <a:cs typeface="Arial"/>
              </a:rPr>
              <a:t>Комплект для подключения</a:t>
            </a:r>
            <a:r>
              <a:rPr lang="en-US" sz="1400" dirty="0" smtClean="0">
                <a:solidFill>
                  <a:schemeClr val="accent1"/>
                </a:solidFill>
                <a:latin typeface="Arial"/>
                <a:cs typeface="Arial"/>
              </a:rPr>
              <a:t> AS-B </a:t>
            </a:r>
            <a:r>
              <a:rPr kumimoji="0" lang="ru-RU" sz="1400" b="0" i="0" u="sng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заказывается</a:t>
            </a:r>
            <a:r>
              <a:rPr kumimoji="0" lang="ru-RU" sz="1400" b="0" i="0" u="sng" strike="noStrike" kern="1200" cap="none" spc="0" normalizeH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отдельно</a:t>
            </a:r>
            <a:r>
              <a: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!</a:t>
            </a:r>
          </a:p>
          <a:p>
            <a:pPr marL="173038" marR="0" lvl="0" indent="-157163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schemeClr val="accent1"/>
                </a:solidFill>
              </a:rPr>
              <a:t>Возможна сборка шкафов без наличия контроллеров</a:t>
            </a:r>
            <a:endParaRPr lang="sv-SE" sz="1200" dirty="0" smtClean="0">
              <a:solidFill>
                <a:schemeClr val="accent1"/>
              </a:solidFill>
            </a:endParaRPr>
          </a:p>
          <a:p>
            <a:pPr marL="173038" indent="-157163" defTabSz="45720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1"/>
                </a:solidFill>
              </a:rPr>
              <a:t>9 колодок в каждом комплекте; комплект подходит для</a:t>
            </a:r>
            <a:r>
              <a:rPr lang="sv-SE" sz="1200" dirty="0" smtClean="0">
                <a:solidFill>
                  <a:schemeClr val="accent1"/>
                </a:solidFill>
              </a:rPr>
              <a:t> 24 </a:t>
            </a:r>
            <a:r>
              <a:rPr lang="ru-RU" sz="1200" dirty="0" smtClean="0">
                <a:solidFill>
                  <a:schemeClr val="accent1"/>
                </a:solidFill>
              </a:rPr>
              <a:t>или</a:t>
            </a:r>
            <a:r>
              <a:rPr lang="sv-SE" sz="1200" dirty="0" smtClean="0">
                <a:solidFill>
                  <a:schemeClr val="accent1"/>
                </a:solidFill>
              </a:rPr>
              <a:t> 36 </a:t>
            </a:r>
            <a:r>
              <a:rPr lang="ru-RU" sz="1200" dirty="0" smtClean="0">
                <a:solidFill>
                  <a:schemeClr val="accent1"/>
                </a:solidFill>
              </a:rPr>
              <a:t>точек</a:t>
            </a:r>
            <a:r>
              <a:rPr lang="sv-SE" sz="1200" dirty="0" smtClean="0">
                <a:solidFill>
                  <a:schemeClr val="accent1"/>
                </a:solidFill>
              </a:rPr>
              <a:t> (AS-B </a:t>
            </a:r>
            <a:r>
              <a:rPr lang="ru-RU" sz="1200" dirty="0" smtClean="0">
                <a:solidFill>
                  <a:schemeClr val="accent1"/>
                </a:solidFill>
              </a:rPr>
              <a:t>или</a:t>
            </a:r>
            <a:r>
              <a:rPr lang="sv-SE" sz="1200" dirty="0" smtClean="0">
                <a:solidFill>
                  <a:schemeClr val="accent1"/>
                </a:solidFill>
              </a:rPr>
              <a:t> AS-BL)</a:t>
            </a:r>
            <a:endParaRPr lang="sv-SE" sz="1600" dirty="0" smtClean="0">
              <a:solidFill>
                <a:schemeClr val="accent1"/>
              </a:solidFill>
            </a:endParaRPr>
          </a:p>
          <a:p>
            <a:pPr marL="173038" marR="0" lvl="0" indent="-157163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sv-SE" sz="1600" dirty="0" smtClean="0">
              <a:solidFill>
                <a:schemeClr val="accent1"/>
              </a:solidFill>
            </a:endParaRPr>
          </a:p>
        </p:txBody>
      </p:sp>
      <p:pic>
        <p:nvPicPr>
          <p:cNvPr id="33" name="Content Placeholder 16" descr="Connectors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314854" y="1127346"/>
            <a:ext cx="1741486" cy="130691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0" name="Rectangle 19"/>
          <p:cNvSpPr/>
          <p:nvPr/>
        </p:nvSpPr>
        <p:spPr>
          <a:xfrm rot="20961128">
            <a:off x="781050" y="1504950"/>
            <a:ext cx="1444906" cy="40957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20938072">
            <a:off x="974298" y="2542745"/>
            <a:ext cx="1292814" cy="44650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8062" y="230188"/>
            <a:ext cx="8633531" cy="307777"/>
          </a:xfrm>
        </p:spPr>
        <p:txBody>
          <a:bodyPr/>
          <a:lstStyle/>
          <a:p>
            <a:r>
              <a:rPr lang="sv-SE" dirty="0" smtClean="0"/>
              <a:t>SmartX </a:t>
            </a:r>
            <a:r>
              <a:rPr lang="ru-RU" dirty="0" smtClean="0"/>
              <a:t>Контроллер</a:t>
            </a:r>
            <a:r>
              <a:rPr lang="sv-SE" dirty="0" smtClean="0"/>
              <a:t> – AS-B &amp; SmartX Controller – AS-BL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ru-RU" dirty="0" smtClean="0"/>
              <a:t>Темы этой презентации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258060" y="1054586"/>
            <a:ext cx="5574419" cy="2046714"/>
          </a:xfrm>
        </p:spPr>
        <p:txBody>
          <a:bodyPr/>
          <a:lstStyle/>
          <a:p>
            <a:r>
              <a:rPr lang="ru-RU" sz="1200" dirty="0" smtClean="0"/>
              <a:t>Решение </a:t>
            </a:r>
            <a:r>
              <a:rPr lang="sv-SE" sz="1200" dirty="0" smtClean="0"/>
              <a:t>SmartStruxure: </a:t>
            </a:r>
            <a:r>
              <a:rPr lang="ru-RU" sz="1200" dirty="0" smtClean="0"/>
              <a:t>позиционирование </a:t>
            </a:r>
            <a:r>
              <a:rPr lang="sv-SE" sz="1200" dirty="0" smtClean="0"/>
              <a:t>SmartX </a:t>
            </a:r>
            <a:r>
              <a:rPr lang="ru-RU" sz="1200" dirty="0" smtClean="0"/>
              <a:t>контроллеров</a:t>
            </a:r>
            <a:endParaRPr lang="sv-SE" sz="1200" dirty="0" smtClean="0"/>
          </a:p>
          <a:p>
            <a:r>
              <a:rPr lang="ru-RU" sz="1200" dirty="0" smtClean="0"/>
              <a:t>Преимущества подхода «</a:t>
            </a:r>
            <a:r>
              <a:rPr lang="sv-SE" sz="1200" dirty="0" smtClean="0"/>
              <a:t>IP </a:t>
            </a:r>
            <a:r>
              <a:rPr lang="ru-RU" sz="1200" dirty="0" smtClean="0"/>
              <a:t>везде»</a:t>
            </a:r>
            <a:endParaRPr lang="sv-SE" sz="1200" dirty="0" smtClean="0"/>
          </a:p>
          <a:p>
            <a:r>
              <a:rPr lang="ru-RU" sz="1100" dirty="0" smtClean="0"/>
              <a:t>Архитектура систем решения </a:t>
            </a:r>
            <a:r>
              <a:rPr lang="sv-SE" sz="1100" dirty="0" smtClean="0"/>
              <a:t>SmartStruxure</a:t>
            </a:r>
            <a:endParaRPr lang="sv-SE" sz="1000" dirty="0" smtClean="0"/>
          </a:p>
          <a:p>
            <a:r>
              <a:rPr lang="ru-RU" sz="1200" dirty="0" smtClean="0"/>
              <a:t>Примеры применения</a:t>
            </a:r>
            <a:endParaRPr lang="sv-SE" sz="1200" dirty="0" smtClean="0"/>
          </a:p>
          <a:p>
            <a:r>
              <a:rPr lang="ru-RU" sz="1200" dirty="0" smtClean="0"/>
              <a:t>Возможности </a:t>
            </a:r>
            <a:r>
              <a:rPr lang="sv-SE" sz="1200" dirty="0" smtClean="0"/>
              <a:t>SmartX </a:t>
            </a:r>
            <a:r>
              <a:rPr lang="ru-RU" sz="1200" dirty="0" smtClean="0"/>
              <a:t>контроллеров</a:t>
            </a:r>
            <a:r>
              <a:rPr lang="sv-SE" sz="1200" dirty="0" smtClean="0"/>
              <a:t> – AS-B &amp;  AS-BL</a:t>
            </a:r>
          </a:p>
          <a:p>
            <a:r>
              <a:rPr lang="ru-RU" sz="1200" dirty="0" smtClean="0"/>
              <a:t>Сравнение продуктов</a:t>
            </a:r>
            <a:r>
              <a:rPr lang="sv-SE" sz="1200" dirty="0" smtClean="0"/>
              <a:t> </a:t>
            </a:r>
            <a:r>
              <a:rPr lang="ru-RU" sz="1200" dirty="0" smtClean="0"/>
              <a:t>и технические особенности</a:t>
            </a:r>
            <a:endParaRPr lang="sv-SE" sz="1200" dirty="0" smtClean="0"/>
          </a:p>
          <a:p>
            <a:r>
              <a:rPr lang="ru-RU" sz="1200" dirty="0" smtClean="0"/>
              <a:t>Информация и материалы</a:t>
            </a:r>
            <a:endParaRPr lang="sv-SE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pic>
        <p:nvPicPr>
          <p:cNvPr id="8" name="Picture 7" descr="SmartX Controller-AS-B closed_angle.jpg"/>
          <p:cNvPicPr>
            <a:picLocks noChangeAspect="1"/>
          </p:cNvPicPr>
          <p:nvPr/>
        </p:nvPicPr>
        <p:blipFill>
          <a:blip r:embed="rId2" cstate="print"/>
          <a:srcRect l="17756" r="15341" b="6429"/>
          <a:stretch>
            <a:fillRect/>
          </a:stretch>
        </p:blipFill>
        <p:spPr>
          <a:xfrm>
            <a:off x="6239833" y="528934"/>
            <a:ext cx="2775850" cy="2183785"/>
          </a:xfrm>
          <a:prstGeom prst="rect">
            <a:avLst/>
          </a:prstGeom>
        </p:spPr>
      </p:pic>
      <p:pic>
        <p:nvPicPr>
          <p:cNvPr id="10" name="Picture 9" descr="SmartX Controller-AS-B open_angle.jpg"/>
          <p:cNvPicPr>
            <a:picLocks noChangeAspect="1"/>
          </p:cNvPicPr>
          <p:nvPr/>
        </p:nvPicPr>
        <p:blipFill>
          <a:blip r:embed="rId3" cstate="print"/>
          <a:srcRect l="18000" t="3407" r="15617" b="9778"/>
          <a:stretch>
            <a:fillRect/>
          </a:stretch>
        </p:blipFill>
        <p:spPr>
          <a:xfrm>
            <a:off x="6239833" y="2615097"/>
            <a:ext cx="2651759" cy="1950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image.PNG"/>
          <p:cNvPicPr>
            <a:picLocks noGrp="1" noChangeAspect="1"/>
          </p:cNvPicPr>
          <p:nvPr>
            <p:ph sz="quarter" idx="12"/>
          </p:nvPr>
        </p:nvPicPr>
        <p:blipFill>
          <a:blip r:embed="rId2" cstate="email"/>
          <a:stretch>
            <a:fillRect/>
          </a:stretch>
        </p:blipFill>
        <p:spPr>
          <a:xfrm>
            <a:off x="5104737" y="1453635"/>
            <a:ext cx="3883356" cy="2058370"/>
          </a:xfrm>
        </p:spPr>
      </p:pic>
      <p:sp>
        <p:nvSpPr>
          <p:cNvPr id="12" name="Content Placeholder 11"/>
          <p:cNvSpPr>
            <a:spLocks noGrp="1"/>
          </p:cNvSpPr>
          <p:nvPr>
            <p:ph sz="quarter" idx="11"/>
          </p:nvPr>
        </p:nvSpPr>
        <p:spPr>
          <a:xfrm>
            <a:off x="252413" y="1086315"/>
            <a:ext cx="3749962" cy="2714589"/>
          </a:xfrm>
        </p:spPr>
        <p:txBody>
          <a:bodyPr/>
          <a:lstStyle/>
          <a:p>
            <a:pPr>
              <a:buNone/>
            </a:pPr>
            <a:r>
              <a:rPr lang="ru-RU" sz="1400" dirty="0" smtClean="0"/>
              <a:t>Для сборки шкафов</a:t>
            </a:r>
            <a:endParaRPr lang="sv-SE" sz="1400" dirty="0" smtClean="0"/>
          </a:p>
          <a:p>
            <a:pPr>
              <a:buNone/>
            </a:pPr>
            <a:endParaRPr lang="sv-SE" sz="1400" dirty="0" smtClean="0"/>
          </a:p>
          <a:p>
            <a:pPr marL="0" indent="0">
              <a:buNone/>
            </a:pPr>
            <a:r>
              <a:rPr lang="ru-RU" sz="1400" dirty="0" smtClean="0"/>
              <a:t>Позволяет точно расположить кабели, когда в наличии имеются только </a:t>
            </a:r>
            <a:r>
              <a:rPr lang="ru-RU" sz="1400" dirty="0" err="1" smtClean="0"/>
              <a:t>клеммные</a:t>
            </a:r>
            <a:r>
              <a:rPr lang="ru-RU" sz="1400" dirty="0" smtClean="0"/>
              <a:t> колодки</a:t>
            </a:r>
            <a:endParaRPr lang="sv-SE" sz="1400" dirty="0" smtClean="0"/>
          </a:p>
          <a:p>
            <a:pPr marL="182518" indent="-182518">
              <a:buNone/>
            </a:pPr>
            <a:endParaRPr lang="sv-SE" sz="1400" dirty="0" smtClean="0"/>
          </a:p>
          <a:p>
            <a:pPr marL="182518" indent="-182518">
              <a:buNone/>
            </a:pPr>
            <a:r>
              <a:rPr lang="ru-RU" sz="1400" dirty="0" smtClean="0"/>
              <a:t>Не содержит электронные компоненты</a:t>
            </a:r>
            <a:endParaRPr lang="sv-SE" sz="1400" dirty="0" smtClean="0"/>
          </a:p>
          <a:p>
            <a:pPr marL="182518" indent="-182518">
              <a:buNone/>
            </a:pPr>
            <a:endParaRPr lang="sv-SE" sz="1400" dirty="0" smtClean="0"/>
          </a:p>
          <a:p>
            <a:pPr marL="182518" indent="-182518">
              <a:buNone/>
            </a:pPr>
            <a:r>
              <a:rPr lang="ru-RU" sz="1400" dirty="0" err="1" smtClean="0"/>
              <a:t>Клеммные</a:t>
            </a:r>
            <a:r>
              <a:rPr lang="ru-RU" sz="1400" dirty="0" smtClean="0"/>
              <a:t> колодки</a:t>
            </a:r>
            <a:r>
              <a:rPr lang="sv-SE" sz="1400" dirty="0" smtClean="0"/>
              <a:t> </a:t>
            </a:r>
            <a:r>
              <a:rPr lang="ru-RU" sz="1400" b="1" u="sng" dirty="0" smtClean="0"/>
              <a:t>не включены</a:t>
            </a:r>
            <a:endParaRPr lang="sv-SE" sz="1400" dirty="0" smtClean="0"/>
          </a:p>
          <a:p>
            <a:pPr marL="182518" indent="-182518">
              <a:buNone/>
            </a:pPr>
            <a:endParaRPr lang="sv-SE" sz="1400" dirty="0" smtClean="0"/>
          </a:p>
          <a:p>
            <a:pPr marL="182518" indent="-182518">
              <a:buNone/>
            </a:pPr>
            <a:r>
              <a:rPr lang="ru-RU" sz="1400" dirty="0" smtClean="0"/>
              <a:t>Немного больше срок поставки</a:t>
            </a:r>
            <a:endParaRPr lang="en-US" sz="14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2412" y="225223"/>
            <a:ext cx="3987801" cy="615553"/>
          </a:xfrm>
        </p:spPr>
        <p:txBody>
          <a:bodyPr/>
          <a:lstStyle/>
          <a:p>
            <a:r>
              <a:rPr lang="ru-RU" sz="2000" dirty="0" smtClean="0"/>
              <a:t>Комплект для установки</a:t>
            </a:r>
            <a:br>
              <a:rPr lang="ru-RU" sz="2000" dirty="0" smtClean="0"/>
            </a:br>
            <a:r>
              <a:rPr lang="en-GB" sz="2000" dirty="0" err="1" smtClean="0"/>
              <a:t>SmartX</a:t>
            </a:r>
            <a:r>
              <a:rPr lang="en-GB" sz="2000" dirty="0" smtClean="0"/>
              <a:t> Controller – AS-B</a:t>
            </a:r>
            <a:endParaRPr lang="en-US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2414" y="4463974"/>
            <a:ext cx="3866363" cy="215419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r>
              <a:rPr lang="ru-RU" sz="800" b="1" u="sng" dirty="0" smtClean="0">
                <a:solidFill>
                  <a:srgbClr val="55575B"/>
                </a:solidFill>
              </a:rPr>
              <a:t>Примечание</a:t>
            </a:r>
            <a:r>
              <a:rPr lang="en-GB" sz="800" b="1" u="sng" dirty="0" smtClean="0">
                <a:solidFill>
                  <a:srgbClr val="55575B"/>
                </a:solidFill>
              </a:rPr>
              <a:t>:</a:t>
            </a:r>
            <a:r>
              <a:rPr lang="en-GB" sz="800" dirty="0" smtClean="0">
                <a:solidFill>
                  <a:srgbClr val="55575B"/>
                </a:solidFill>
              </a:rPr>
              <a:t> </a:t>
            </a:r>
            <a:r>
              <a:rPr lang="ru-RU" sz="800" dirty="0" smtClean="0">
                <a:solidFill>
                  <a:srgbClr val="55575B"/>
                </a:solidFill>
              </a:rPr>
              <a:t>комплект для установки</a:t>
            </a:r>
            <a:r>
              <a:rPr lang="en-GB" sz="800" dirty="0" smtClean="0">
                <a:solidFill>
                  <a:srgbClr val="55575B"/>
                </a:solidFill>
              </a:rPr>
              <a:t> AS-B </a:t>
            </a:r>
            <a:r>
              <a:rPr lang="ru-RU" sz="800" dirty="0" smtClean="0">
                <a:solidFill>
                  <a:srgbClr val="55575B"/>
                </a:solidFill>
              </a:rPr>
              <a:t>подходит </a:t>
            </a:r>
            <a:r>
              <a:rPr lang="en-GB" sz="800" dirty="0" smtClean="0">
                <a:solidFill>
                  <a:srgbClr val="55575B"/>
                </a:solidFill>
              </a:rPr>
              <a:t>AS-B </a:t>
            </a:r>
            <a:r>
              <a:rPr lang="ru-RU" sz="800" dirty="0" smtClean="0">
                <a:solidFill>
                  <a:srgbClr val="55575B"/>
                </a:solidFill>
              </a:rPr>
              <a:t>и</a:t>
            </a:r>
            <a:r>
              <a:rPr lang="en-GB" sz="800" dirty="0" smtClean="0">
                <a:solidFill>
                  <a:srgbClr val="55575B"/>
                </a:solidFill>
              </a:rPr>
              <a:t> AS-BL.</a:t>
            </a:r>
            <a:endParaRPr lang="en-US" sz="800" dirty="0">
              <a:solidFill>
                <a:srgbClr val="55575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Сравнение и технические особенности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err="1" smtClean="0"/>
              <a:t>SmartX</a:t>
            </a:r>
            <a:r>
              <a:rPr lang="en-US" sz="1800" dirty="0" smtClean="0"/>
              <a:t> </a:t>
            </a:r>
            <a:r>
              <a:rPr lang="ru-RU" sz="1800" dirty="0" smtClean="0"/>
              <a:t>Контроллер </a:t>
            </a:r>
            <a:r>
              <a:rPr lang="en-US" sz="1800" dirty="0" smtClean="0"/>
              <a:t>– AS-B, AS-BL </a:t>
            </a:r>
            <a:r>
              <a:rPr lang="ru-RU" sz="1800" dirty="0" smtClean="0"/>
              <a:t>и</a:t>
            </a:r>
            <a:r>
              <a:rPr lang="en-US" sz="1800" dirty="0" smtClean="0"/>
              <a:t> AS-P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Требования к ПО</a:t>
            </a:r>
            <a:r>
              <a:rPr lang="en-US" dirty="0" smtClean="0"/>
              <a:t>, </a:t>
            </a:r>
            <a:r>
              <a:rPr lang="ru-RU" dirty="0" smtClean="0"/>
              <a:t>номера для заказа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8056" y="230188"/>
            <a:ext cx="8633531" cy="307777"/>
          </a:xfrm>
        </p:spPr>
        <p:txBody>
          <a:bodyPr/>
          <a:lstStyle/>
          <a:p>
            <a:r>
              <a:rPr lang="ru-RU" dirty="0" smtClean="0"/>
              <a:t>Сравнение</a:t>
            </a:r>
            <a:r>
              <a:rPr lang="sv-SE" dirty="0" smtClean="0"/>
              <a:t>: AS-B</a:t>
            </a:r>
            <a:r>
              <a:rPr lang="ru-RU" dirty="0" smtClean="0"/>
              <a:t>,</a:t>
            </a:r>
            <a:r>
              <a:rPr lang="sv-SE" dirty="0" smtClean="0"/>
              <a:t> AS-P</a:t>
            </a:r>
            <a:r>
              <a:rPr lang="ru-RU" dirty="0" smtClean="0"/>
              <a:t>,</a:t>
            </a:r>
            <a:r>
              <a:rPr lang="sv-SE" dirty="0" smtClean="0"/>
              <a:t> AS		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ru-RU" dirty="0" smtClean="0"/>
              <a:t>Отличия серверов </a:t>
            </a:r>
            <a:r>
              <a:rPr lang="sv-SE" dirty="0" smtClean="0"/>
              <a:t>SmartStruxure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quarter" idx="17"/>
          </p:nvPr>
        </p:nvGraphicFramePr>
        <p:xfrm>
          <a:off x="252413" y="1136977"/>
          <a:ext cx="8766674" cy="2993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6403"/>
                <a:gridCol w="1314760"/>
                <a:gridCol w="1348927"/>
                <a:gridCol w="2274073"/>
                <a:gridCol w="220251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Возможность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 smtClean="0"/>
                        <a:t>AS-B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 smtClean="0"/>
                        <a:t>AS-BxxL</a:t>
                      </a:r>
                      <a:endParaRPr lang="en-US" sz="1200" dirty="0" smtClean="0"/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 smtClean="0"/>
                        <a:t>AS-P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AS</a:t>
                      </a:r>
                      <a:endParaRPr lang="en-US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2556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Точки В/В</a:t>
                      </a:r>
                      <a:endParaRPr lang="en-US" sz="1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Встроенные</a:t>
                      </a:r>
                      <a:r>
                        <a:rPr lang="sv-SE" sz="1000" dirty="0" smtClean="0"/>
                        <a:t>; 24 </a:t>
                      </a:r>
                      <a:r>
                        <a:rPr lang="ru-RU" sz="1000" dirty="0" smtClean="0"/>
                        <a:t>или</a:t>
                      </a:r>
                      <a:r>
                        <a:rPr lang="sv-SE" sz="1000" dirty="0" smtClean="0"/>
                        <a:t> 36, </a:t>
                      </a:r>
                      <a:r>
                        <a:rPr lang="ru-RU" sz="1000" dirty="0" smtClean="0"/>
                        <a:t>гибко конфигурируемые</a:t>
                      </a:r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Модульные</a:t>
                      </a:r>
                      <a:r>
                        <a:rPr lang="sv-SE" sz="1000" dirty="0" smtClean="0"/>
                        <a:t>, </a:t>
                      </a:r>
                      <a:r>
                        <a:rPr lang="ru-RU" sz="1000" dirty="0" smtClean="0"/>
                        <a:t>расширяемые до </a:t>
                      </a:r>
                      <a:r>
                        <a:rPr lang="sv-SE" sz="1000" dirty="0" smtClean="0"/>
                        <a:t>400+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Модульные</a:t>
                      </a:r>
                      <a:r>
                        <a:rPr lang="sv-SE" sz="1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ru-RU" sz="1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расширяемые до </a:t>
                      </a:r>
                      <a:r>
                        <a:rPr lang="sv-SE" sz="1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400+</a:t>
                      </a:r>
                      <a:endParaRPr lang="en-US" sz="10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9640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Источник питания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Встроенный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Модульный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Модульный</a:t>
                      </a:r>
                      <a:endParaRPr lang="en-US" sz="10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3881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Производительность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Выше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Максимальная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Высокая</a:t>
                      </a:r>
                      <a:endParaRPr lang="en-US" sz="1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5736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Конструкция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В одном корпусе</a:t>
                      </a:r>
                      <a:r>
                        <a:rPr lang="sv-SE" sz="1000" kern="1200" baseline="0" dirty="0" smtClean="0"/>
                        <a:t>, </a:t>
                      </a:r>
                      <a:r>
                        <a:rPr lang="ru-RU" sz="1000" kern="1200" baseline="0" dirty="0" smtClean="0"/>
                        <a:t>съемные </a:t>
                      </a:r>
                      <a:r>
                        <a:rPr lang="ru-RU" sz="1000" kern="1200" baseline="0" dirty="0" err="1" smtClean="0"/>
                        <a:t>клеммные</a:t>
                      </a:r>
                      <a:r>
                        <a:rPr lang="ru-RU" sz="1000" kern="1200" baseline="0" dirty="0" smtClean="0"/>
                        <a:t> колодки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Две</a:t>
                      </a:r>
                      <a:r>
                        <a:rPr lang="ru-RU" sz="1000" kern="1200" baseline="0" dirty="0" smtClean="0"/>
                        <a:t> части</a:t>
                      </a:r>
                      <a:r>
                        <a:rPr lang="sv-SE" sz="1000" kern="1200" dirty="0" smtClean="0"/>
                        <a:t>,</a:t>
                      </a:r>
                      <a:r>
                        <a:rPr lang="sv-SE" sz="1000" kern="1200" baseline="0" dirty="0" smtClean="0"/>
                        <a:t> </a:t>
                      </a:r>
                      <a:r>
                        <a:rPr lang="ru-RU" sz="1000" kern="1200" baseline="0" dirty="0" smtClean="0"/>
                        <a:t>отдельное монтажное основание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Две части</a:t>
                      </a:r>
                      <a:r>
                        <a:rPr lang="sv-SE" sz="1000" kern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,</a:t>
                      </a:r>
                      <a:r>
                        <a:rPr lang="sv-SE" sz="1000" kern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ru-RU" sz="1000" kern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отдельное монтажное основание</a:t>
                      </a:r>
                      <a:endParaRPr lang="en-US" sz="1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277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Корпус </a:t>
                      </a:r>
                      <a:r>
                        <a:rPr lang="sv-SE" sz="1000" kern="1200" dirty="0" smtClean="0"/>
                        <a:t>DIN 43880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Да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Нет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Нет</a:t>
                      </a:r>
                      <a:endParaRPr lang="en-US" sz="1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277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Порты </a:t>
                      </a:r>
                      <a:r>
                        <a:rPr lang="sv-SE" sz="1000" kern="1200" dirty="0" smtClean="0"/>
                        <a:t>RS-485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/>
                        <a:t>2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US" sz="1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277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Порты</a:t>
                      </a:r>
                      <a:r>
                        <a:rPr lang="ru-RU" sz="1000" kern="1200" baseline="0" dirty="0" smtClean="0"/>
                        <a:t> </a:t>
                      </a:r>
                      <a:r>
                        <a:rPr lang="sv-SE" sz="1000" kern="1200" dirty="0" smtClean="0"/>
                        <a:t>Ethernet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/>
                        <a:t>2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6239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/>
                        <a:t>USB Host</a:t>
                      </a:r>
                      <a:r>
                        <a:rPr lang="ru-RU" sz="1000" kern="1200" dirty="0" smtClean="0"/>
                        <a:t>,</a:t>
                      </a:r>
                      <a:r>
                        <a:rPr lang="ru-RU" sz="1000" kern="1200" baseline="0" dirty="0" smtClean="0"/>
                        <a:t> ток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/>
                        <a:t>0.5 A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/>
                        <a:t>0.5</a:t>
                      </a:r>
                      <a:r>
                        <a:rPr lang="sv-SE" sz="1000" kern="1200" baseline="0" dirty="0" smtClean="0"/>
                        <a:t> A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0.2 A</a:t>
                      </a:r>
                      <a:endParaRPr lang="en-US" sz="1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6239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ОЗУ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/>
                        <a:t>256 </a:t>
                      </a:r>
                      <a:r>
                        <a:rPr lang="ru-RU" sz="1000" kern="1200" dirty="0" smtClean="0"/>
                        <a:t>МБ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/>
                        <a:t>512 </a:t>
                      </a:r>
                      <a:r>
                        <a:rPr lang="ru-RU" sz="1000" kern="1200" dirty="0" smtClean="0"/>
                        <a:t>МБ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128 </a:t>
                      </a:r>
                      <a:r>
                        <a:rPr lang="ru-RU" sz="1000" kern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МБ</a:t>
                      </a:r>
                      <a:endParaRPr lang="en-US" sz="1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grpSp>
        <p:nvGrpSpPr>
          <p:cNvPr id="2" name="Group 8"/>
          <p:cNvGrpSpPr/>
          <p:nvPr/>
        </p:nvGrpSpPr>
        <p:grpSpPr>
          <a:xfrm>
            <a:off x="6806323" y="175315"/>
            <a:ext cx="856844" cy="645747"/>
            <a:chOff x="7123588" y="290710"/>
            <a:chExt cx="674745" cy="530352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7185597" y="290710"/>
              <a:ext cx="530352" cy="53035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12700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/>
              <a:endParaRPr lang="en-US" sz="8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123588" y="437920"/>
              <a:ext cx="674745" cy="276999"/>
            </a:xfrm>
            <a:prstGeom prst="rect">
              <a:avLst/>
            </a:prstGeom>
            <a:noFill/>
            <a:ln w="19050">
              <a:noFill/>
            </a:ln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Engineering Efficiency</a:t>
              </a:r>
            </a:p>
          </p:txBody>
        </p:sp>
      </p:grpSp>
      <p:pic>
        <p:nvPicPr>
          <p:cNvPr id="21" name="Picture 20" descr="Services Efficiency Bubb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39209" y="175315"/>
            <a:ext cx="676656" cy="676656"/>
          </a:xfrm>
          <a:prstGeom prst="rect">
            <a:avLst/>
          </a:prstGeom>
        </p:spPr>
      </p:pic>
      <p:pic>
        <p:nvPicPr>
          <p:cNvPr id="23" name="Picture 22" descr="Control Efficiency Yellow Bubb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31381" y="175315"/>
            <a:ext cx="667512" cy="66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Сравнение</a:t>
            </a:r>
            <a:r>
              <a:rPr lang="sv-SE" dirty="0" smtClean="0"/>
              <a:t>: AS-B</a:t>
            </a:r>
            <a:r>
              <a:rPr lang="ru-RU" dirty="0" smtClean="0"/>
              <a:t>,</a:t>
            </a:r>
            <a:r>
              <a:rPr lang="sv-SE" dirty="0" smtClean="0"/>
              <a:t> AS-BL</a:t>
            </a:r>
            <a:r>
              <a:rPr lang="ru-RU" dirty="0" smtClean="0"/>
              <a:t>,</a:t>
            </a:r>
            <a:r>
              <a:rPr lang="sv-SE" dirty="0" smtClean="0"/>
              <a:t> AS-P</a:t>
            </a:r>
            <a:r>
              <a:rPr lang="ru-RU" dirty="0" smtClean="0"/>
              <a:t>,</a:t>
            </a:r>
            <a:r>
              <a:rPr lang="sv-SE" dirty="0" smtClean="0"/>
              <a:t> AS (#2)		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ru-RU" dirty="0" smtClean="0"/>
              <a:t>Список существенных отличий серверных устройств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quarter" idx="17"/>
          </p:nvPr>
        </p:nvGraphicFramePr>
        <p:xfrm>
          <a:off x="87698" y="1041566"/>
          <a:ext cx="8931901" cy="3538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6403"/>
                <a:gridCol w="1754930"/>
                <a:gridCol w="1804946"/>
                <a:gridCol w="1819356"/>
                <a:gridCol w="192626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Возможность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 smtClean="0"/>
                        <a:t>AS-B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 smtClean="0"/>
                        <a:t>AS-BL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 smtClean="0"/>
                        <a:t>AS-P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AS</a:t>
                      </a:r>
                      <a:endParaRPr lang="en-US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sv-SE" sz="1000" dirty="0" smtClean="0"/>
                        <a:t>BACnet</a:t>
                      </a:r>
                      <a:r>
                        <a:rPr lang="sv-SE" sz="1000" baseline="0" dirty="0" smtClean="0"/>
                        <a:t> IP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Да</a:t>
                      </a:r>
                      <a:endParaRPr lang="en-US" sz="10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Только </a:t>
                      </a:r>
                      <a:r>
                        <a:rPr lang="en-US" sz="1000" dirty="0" err="1" smtClean="0"/>
                        <a:t>BACnet</a:t>
                      </a:r>
                      <a:r>
                        <a:rPr lang="en-US" sz="1000" baseline="0" dirty="0" smtClean="0"/>
                        <a:t> IP </a:t>
                      </a:r>
                      <a:r>
                        <a:rPr lang="ru-RU" sz="1000" dirty="0" smtClean="0"/>
                        <a:t>сервер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Да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BACnet MS/TP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Да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Да</a:t>
                      </a:r>
                      <a:endParaRPr lang="en-US" sz="1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Modbus TCP 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</a:t>
                      </a:r>
                      <a:r>
                        <a:rPr lang="sv-S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serial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Да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Да</a:t>
                      </a:r>
                      <a:endParaRPr lang="en-US" sz="1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Подкл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Устройства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en-US" sz="1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  <a:endParaRPr lang="en-US" sz="1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EWS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Да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Да</a:t>
                      </a:r>
                      <a:endParaRPr lang="en-GB" sz="10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736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Generic</a:t>
                      </a:r>
                      <a:r>
                        <a:rPr lang="sv-SE" sz="1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web service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Да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Да</a:t>
                      </a:r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736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SmartDriver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Да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en-US" sz="1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6239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LON, FT10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Да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239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Infinet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будущем</a:t>
                      </a:r>
                      <a:r>
                        <a:rPr lang="sv-S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RS-485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en-US" sz="1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5958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I/NET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USB</a:t>
                      </a:r>
                      <a:r>
                        <a:rPr lang="sv-SE" sz="1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адаптер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7829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Satchwell Micronet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Да</a:t>
                      </a:r>
                      <a:r>
                        <a:rPr lang="sv-S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RS-485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Network 8000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Да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Требования к ПО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252411" y="878783"/>
            <a:ext cx="7595526" cy="4078039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  <a:buNone/>
            </a:pPr>
            <a:r>
              <a:rPr lang="ru-RU" dirty="0" smtClean="0"/>
              <a:t>Требуется </a:t>
            </a:r>
            <a:r>
              <a:rPr lang="en-US" dirty="0" err="1" smtClean="0"/>
              <a:t>StruxureWare</a:t>
            </a:r>
            <a:r>
              <a:rPr lang="en-US" dirty="0" smtClean="0"/>
              <a:t> Building Operation v1.8.1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dirty="0" err="1" smtClean="0"/>
              <a:t>SmartX</a:t>
            </a:r>
            <a:r>
              <a:rPr lang="en-US" dirty="0" smtClean="0"/>
              <a:t> </a:t>
            </a:r>
            <a:r>
              <a:rPr lang="ru-RU" dirty="0" smtClean="0"/>
              <a:t>Контроллер </a:t>
            </a:r>
            <a:r>
              <a:rPr lang="en-US" dirty="0" smtClean="0"/>
              <a:t>– AS-B </a:t>
            </a:r>
            <a:r>
              <a:rPr lang="ru-RU" dirty="0" smtClean="0"/>
              <a:t>и</a:t>
            </a:r>
            <a:r>
              <a:rPr lang="en-US" dirty="0" smtClean="0"/>
              <a:t> AS-BL </a:t>
            </a:r>
            <a:r>
              <a:rPr lang="ru-RU" dirty="0" smtClean="0"/>
              <a:t>не определяются в </a:t>
            </a:r>
            <a:r>
              <a:rPr lang="en-US" dirty="0" smtClean="0"/>
              <a:t>SBO v1.7.1 </a:t>
            </a:r>
            <a:r>
              <a:rPr lang="ru-RU" dirty="0" smtClean="0"/>
              <a:t>или более ранних версиях</a:t>
            </a:r>
            <a:endParaRPr lang="en-US" dirty="0" smtClean="0"/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ru-RU" dirty="0" smtClean="0"/>
              <a:t>Системы с </a:t>
            </a:r>
            <a:r>
              <a:rPr lang="en-US" dirty="0" smtClean="0"/>
              <a:t>SBO v1.7.1 (</a:t>
            </a:r>
            <a:r>
              <a:rPr lang="ru-RU" dirty="0" smtClean="0"/>
              <a:t>и меньше</a:t>
            </a:r>
            <a:r>
              <a:rPr lang="en-US" dirty="0" smtClean="0"/>
              <a:t>) </a:t>
            </a:r>
            <a:r>
              <a:rPr lang="ru-RU" dirty="0" smtClean="0"/>
              <a:t>необходимо сначала обновить до </a:t>
            </a:r>
            <a:r>
              <a:rPr lang="en-US" dirty="0" smtClean="0"/>
              <a:t>SBO v1.8.1</a:t>
            </a:r>
            <a:r>
              <a:rPr lang="ru-RU" dirty="0" smtClean="0"/>
              <a:t>, чтобы можно было добавлять </a:t>
            </a:r>
            <a:r>
              <a:rPr lang="en-US" dirty="0" smtClean="0"/>
              <a:t>AS-B/AS-BL </a:t>
            </a:r>
            <a:r>
              <a:rPr lang="ru-RU" dirty="0" smtClean="0"/>
              <a:t>к системе</a:t>
            </a:r>
            <a:endParaRPr lang="en-US" dirty="0" smtClean="0"/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en-US" sz="800" dirty="0" smtClean="0"/>
          </a:p>
          <a:p>
            <a:pPr>
              <a:spcBef>
                <a:spcPts val="400"/>
              </a:spcBef>
              <a:spcAft>
                <a:spcPts val="400"/>
              </a:spcAft>
              <a:buNone/>
            </a:pPr>
            <a:r>
              <a:rPr lang="en-US" dirty="0" smtClean="0"/>
              <a:t>SBO </a:t>
            </a:r>
            <a:r>
              <a:rPr lang="ru-RU" dirty="0" smtClean="0"/>
              <a:t>не </a:t>
            </a:r>
            <a:r>
              <a:rPr lang="ru-RU" dirty="0" err="1" smtClean="0"/>
              <a:t>предустановлено</a:t>
            </a:r>
            <a:r>
              <a:rPr lang="ru-RU" dirty="0" smtClean="0"/>
              <a:t> в </a:t>
            </a:r>
            <a:r>
              <a:rPr lang="en-US" dirty="0" err="1" smtClean="0"/>
              <a:t>SmartX</a:t>
            </a:r>
            <a:r>
              <a:rPr lang="en-US" dirty="0" smtClean="0"/>
              <a:t> </a:t>
            </a:r>
            <a:r>
              <a:rPr lang="ru-RU" dirty="0" smtClean="0"/>
              <a:t>Контроллеры</a:t>
            </a:r>
            <a:r>
              <a:rPr lang="en-US" dirty="0" smtClean="0"/>
              <a:t> AS-B/AS-BL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AS-B </a:t>
            </a:r>
            <a:r>
              <a:rPr lang="ru-RU" dirty="0" smtClean="0"/>
              <a:t>и</a:t>
            </a:r>
            <a:r>
              <a:rPr lang="en-US" dirty="0" smtClean="0"/>
              <a:t> AS-BL </a:t>
            </a:r>
            <a:r>
              <a:rPr lang="ru-RU" dirty="0" smtClean="0"/>
              <a:t>поставляются как «пустые»</a:t>
            </a:r>
            <a:r>
              <a:rPr lang="en-US" dirty="0" smtClean="0"/>
              <a:t> </a:t>
            </a:r>
            <a:r>
              <a:rPr lang="ru-RU" dirty="0" smtClean="0"/>
              <a:t>устройства без какой-либо версии </a:t>
            </a:r>
            <a:r>
              <a:rPr lang="en-US" dirty="0" smtClean="0"/>
              <a:t>SBO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ru-RU" dirty="0" smtClean="0"/>
              <a:t>Необходимо загрузить </a:t>
            </a:r>
            <a:r>
              <a:rPr lang="en-US" dirty="0" smtClean="0"/>
              <a:t>SBO </a:t>
            </a:r>
            <a:r>
              <a:rPr lang="ru-RU" dirty="0" smtClean="0"/>
              <a:t>вручную через </a:t>
            </a:r>
            <a:r>
              <a:rPr lang="en-US" dirty="0" smtClean="0"/>
              <a:t>SBO Device Administrator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ru-RU" dirty="0" smtClean="0"/>
              <a:t>Документация </a:t>
            </a:r>
            <a:r>
              <a:rPr lang="en-US" dirty="0" smtClean="0"/>
              <a:t>SBO v1.8.1 </a:t>
            </a:r>
            <a:r>
              <a:rPr lang="ru-RU" dirty="0" smtClean="0"/>
              <a:t>обновляется и включает информацию о новых </a:t>
            </a:r>
            <a:r>
              <a:rPr lang="en-US" dirty="0" smtClean="0"/>
              <a:t>AS-B </a:t>
            </a:r>
            <a:r>
              <a:rPr lang="ru-RU" dirty="0" smtClean="0"/>
              <a:t>и</a:t>
            </a:r>
            <a:r>
              <a:rPr lang="en-US" dirty="0" smtClean="0"/>
              <a:t> AS-BL</a:t>
            </a:r>
          </a:p>
          <a:p>
            <a:pPr lvl="2">
              <a:spcBef>
                <a:spcPts val="400"/>
              </a:spcBef>
              <a:spcAft>
                <a:spcPts val="400"/>
              </a:spcAft>
            </a:pPr>
            <a:r>
              <a:rPr lang="ru-RU" dirty="0" smtClean="0"/>
              <a:t>См. </a:t>
            </a:r>
            <a:r>
              <a:rPr lang="en-US" dirty="0" err="1" smtClean="0">
                <a:hlinkClick r:id="rId2"/>
              </a:rPr>
              <a:t>WebHelp</a:t>
            </a:r>
            <a:r>
              <a:rPr lang="en-US" dirty="0" smtClean="0"/>
              <a:t> (</a:t>
            </a:r>
            <a:r>
              <a:rPr lang="ru-RU" dirty="0" smtClean="0"/>
              <a:t>или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technical documentation</a:t>
            </a:r>
            <a:r>
              <a:rPr lang="en-US" dirty="0" smtClean="0"/>
              <a:t>)</a:t>
            </a:r>
          </a:p>
          <a:p>
            <a:pPr lvl="2">
              <a:spcBef>
                <a:spcPts val="400"/>
              </a:spcBef>
              <a:spcAft>
                <a:spcPts val="400"/>
              </a:spcAft>
            </a:pPr>
            <a:endParaRPr lang="en-US" sz="800" dirty="0" smtClean="0"/>
          </a:p>
          <a:p>
            <a:pPr>
              <a:spcBef>
                <a:spcPts val="400"/>
              </a:spcBef>
              <a:spcAft>
                <a:spcPts val="400"/>
              </a:spcAft>
              <a:buNone/>
            </a:pPr>
            <a:r>
              <a:rPr lang="ru-RU" dirty="0" smtClean="0"/>
              <a:t>Сертификация </a:t>
            </a:r>
            <a:r>
              <a:rPr lang="en-US" dirty="0" smtClean="0"/>
              <a:t>* 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ru-RU" dirty="0" smtClean="0"/>
              <a:t>Поддержка </a:t>
            </a:r>
            <a:r>
              <a:rPr lang="en-US" dirty="0" err="1" smtClean="0"/>
              <a:t>BACnet</a:t>
            </a:r>
            <a:r>
              <a:rPr lang="en-US" dirty="0" smtClean="0"/>
              <a:t> </a:t>
            </a:r>
            <a:r>
              <a:rPr lang="ru-RU" dirty="0" smtClean="0"/>
              <a:t>реализована</a:t>
            </a:r>
            <a:r>
              <a:rPr lang="en-US" dirty="0" smtClean="0"/>
              <a:t>. </a:t>
            </a:r>
            <a:r>
              <a:rPr lang="en-US" dirty="0" err="1" smtClean="0"/>
              <a:t>SmartX</a:t>
            </a:r>
            <a:r>
              <a:rPr lang="en-US" dirty="0" smtClean="0"/>
              <a:t> </a:t>
            </a:r>
            <a:r>
              <a:rPr lang="ru-RU" dirty="0" smtClean="0"/>
              <a:t>Контроллер</a:t>
            </a:r>
            <a:r>
              <a:rPr lang="en-US" dirty="0" smtClean="0"/>
              <a:t> – AS-B (</a:t>
            </a:r>
            <a:r>
              <a:rPr lang="ru-RU" dirty="0" smtClean="0"/>
              <a:t>и </a:t>
            </a:r>
            <a:r>
              <a:rPr lang="en-US" dirty="0" smtClean="0"/>
              <a:t>AS-P) </a:t>
            </a:r>
            <a:r>
              <a:rPr lang="ru-RU" dirty="0" smtClean="0"/>
              <a:t>ожидают подтверждения и сертификат от </a:t>
            </a:r>
            <a:r>
              <a:rPr lang="en-US" dirty="0" smtClean="0"/>
              <a:t>BTL </a:t>
            </a:r>
            <a:br>
              <a:rPr lang="en-US" dirty="0" smtClean="0"/>
            </a:br>
            <a:endParaRPr lang="en-US" dirty="0" smtClean="0"/>
          </a:p>
          <a:p>
            <a:pPr lvl="1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800" i="1" dirty="0" smtClean="0"/>
              <a:t>*UL 864 Smoke Control certification currently not planned.</a:t>
            </a:r>
            <a:endParaRPr lang="en-US" sz="800" b="1" i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679202" y="4857164"/>
            <a:ext cx="525690" cy="92333"/>
          </a:xfrm>
        </p:spPr>
        <p:txBody>
          <a:bodyPr/>
          <a:lstStyle/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34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61"/>
            <a:ext cx="2926080" cy="92333"/>
          </a:xfrm>
        </p:spPr>
        <p:txBody>
          <a:bodyPr/>
          <a:lstStyle/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 SmartX Controller – AS-P | </a:t>
            </a:r>
            <a:endParaRPr lang="en-US" dirty="0">
              <a:solidFill>
                <a:srgbClr val="626469"/>
              </a:solidFill>
            </a:endParaRPr>
          </a:p>
        </p:txBody>
      </p:sp>
      <p:pic>
        <p:nvPicPr>
          <p:cNvPr id="6" name="Picture 5" descr="SB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8691" y="801007"/>
            <a:ext cx="281922" cy="324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3707" y="2075848"/>
            <a:ext cx="245342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 descr="http://blog.pcvuesolutions.com/images/easyblog_images/836/2e1ax_simplistic_frontpage_logo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7284" y="3739970"/>
            <a:ext cx="327883" cy="32788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Content Placeholder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9782015"/>
              </p:ext>
            </p:extLst>
          </p:nvPr>
        </p:nvGraphicFramePr>
        <p:xfrm>
          <a:off x="5999874" y="2759743"/>
          <a:ext cx="2965172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7811"/>
                <a:gridCol w="1047361"/>
              </a:tblGrid>
              <a:tr h="243840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AS-P + PS + </a:t>
                      </a:r>
                      <a:r>
                        <a:rPr lang="ru-RU" sz="1000" dirty="0" smtClean="0"/>
                        <a:t>Модули В/В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Кол</a:t>
                      </a:r>
                      <a:endParaRPr lang="en-US" sz="1000" dirty="0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PS-24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Монтажное основание </a:t>
                      </a:r>
                      <a:r>
                        <a:rPr lang="en-GB" sz="1000" dirty="0" smtClean="0"/>
                        <a:t>PS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AS-P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Монтажное основание </a:t>
                      </a:r>
                      <a:r>
                        <a:rPr lang="en-GB" sz="1000" dirty="0" smtClean="0"/>
                        <a:t>AS-P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UI-8/AO-4-V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UI-8/DO-FC-4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</a:t>
                      </a:r>
                      <a:endParaRPr lang="en-US" sz="1000" dirty="0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Монтажное основание В/В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</a:t>
                      </a:r>
                      <a:endParaRPr lang="en-US" sz="1000" dirty="0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Фиксаторы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Сравнение</a:t>
            </a:r>
            <a:r>
              <a:rPr lang="en-US" dirty="0" smtClean="0"/>
              <a:t> AS-B </a:t>
            </a:r>
            <a:r>
              <a:rPr lang="ru-RU" dirty="0" smtClean="0"/>
              <a:t>с</a:t>
            </a:r>
            <a:r>
              <a:rPr lang="en-US" dirty="0" smtClean="0"/>
              <a:t> AS-P </a:t>
            </a:r>
            <a:r>
              <a:rPr lang="ru-RU" dirty="0" smtClean="0"/>
              <a:t>и модулями</a:t>
            </a:r>
            <a:r>
              <a:rPr lang="en-US" dirty="0" smtClean="0"/>
              <a:t> </a:t>
            </a:r>
            <a:r>
              <a:rPr lang="ru-RU" dirty="0" smtClean="0"/>
              <a:t>В/В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2414" y="2626137"/>
            <a:ext cx="4100514" cy="126958"/>
          </a:xfrm>
        </p:spPr>
        <p:txBody>
          <a:bodyPr/>
          <a:lstStyle/>
          <a:p>
            <a:r>
              <a:rPr lang="en-GB" dirty="0" smtClean="0"/>
              <a:t>AS-P + PS + </a:t>
            </a:r>
            <a:r>
              <a:rPr lang="ru-RU" dirty="0" smtClean="0"/>
              <a:t>Модули В/В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58062" y="1761997"/>
            <a:ext cx="4178299" cy="126958"/>
          </a:xfrm>
        </p:spPr>
        <p:txBody>
          <a:bodyPr/>
          <a:lstStyle/>
          <a:p>
            <a:r>
              <a:rPr lang="en-GB" dirty="0" smtClean="0"/>
              <a:t>AS-B-24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GB" dirty="0" smtClean="0"/>
              <a:t>24 </a:t>
            </a:r>
            <a:r>
              <a:rPr lang="ru-RU" dirty="0" smtClean="0"/>
              <a:t>точки В/В</a:t>
            </a:r>
            <a:r>
              <a:rPr lang="en-GB" dirty="0" smtClean="0"/>
              <a:t>									36 </a:t>
            </a:r>
            <a:r>
              <a:rPr lang="ru-RU" dirty="0" smtClean="0"/>
              <a:t>точек В/В</a:t>
            </a:r>
            <a:endParaRPr lang="en-US" dirty="0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686260365"/>
              </p:ext>
            </p:extLst>
          </p:nvPr>
        </p:nvGraphicFramePr>
        <p:xfrm>
          <a:off x="1514470" y="660682"/>
          <a:ext cx="284691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767"/>
                <a:gridCol w="1028143"/>
              </a:tblGrid>
              <a:tr h="243840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AS-B-24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Кол</a:t>
                      </a:r>
                      <a:endParaRPr lang="en-US" sz="1000" dirty="0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AS-B-24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ru-RU" sz="1000" dirty="0" err="1" smtClean="0"/>
                        <a:t>К-т</a:t>
                      </a:r>
                      <a:r>
                        <a:rPr lang="ru-RU" sz="1000" baseline="0" dirty="0" smtClean="0"/>
                        <a:t> для подключения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Content Placeholder 14"/>
          <p:cNvGraphicFramePr>
            <a:graphicFrameLocks noGrp="1"/>
          </p:cNvGraphicFramePr>
          <p:nvPr>
            <p:ph sz="quarter" idx="21"/>
          </p:nvPr>
        </p:nvGraphicFramePr>
        <p:xfrm>
          <a:off x="1634946" y="2618360"/>
          <a:ext cx="284691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1790"/>
                <a:gridCol w="1005120"/>
              </a:tblGrid>
              <a:tr h="243840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AS-P + PS + </a:t>
                      </a:r>
                      <a:r>
                        <a:rPr lang="ru-RU" sz="1000" dirty="0" smtClean="0"/>
                        <a:t>Модули В/В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Кол</a:t>
                      </a:r>
                      <a:endParaRPr lang="en-US" sz="1000" dirty="0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PS-24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Монтажное основание </a:t>
                      </a:r>
                      <a:r>
                        <a:rPr lang="en-GB" sz="1000" dirty="0" smtClean="0"/>
                        <a:t>PS 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AS-P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Монтажное основание </a:t>
                      </a:r>
                      <a:r>
                        <a:rPr lang="en-GB" sz="1000" dirty="0" smtClean="0"/>
                        <a:t>AS-P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UI-8/AO-4</a:t>
                      </a:r>
                      <a:r>
                        <a:rPr lang="en-US" sz="1000" dirty="0" smtClean="0"/>
                        <a:t>-V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UI-8/DO-FC-4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Монтажное основание В/В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</a:t>
                      </a:r>
                      <a:endParaRPr lang="en-US" sz="1000" dirty="0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Фиксаторы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grpSp>
        <p:nvGrpSpPr>
          <p:cNvPr id="3" name="Group 19"/>
          <p:cNvGrpSpPr/>
          <p:nvPr/>
        </p:nvGrpSpPr>
        <p:grpSpPr>
          <a:xfrm>
            <a:off x="72372" y="1996131"/>
            <a:ext cx="2620028" cy="598269"/>
            <a:chOff x="563460" y="2927403"/>
            <a:chExt cx="2906585" cy="772877"/>
          </a:xfrm>
        </p:grpSpPr>
        <p:pic>
          <p:nvPicPr>
            <p:cNvPr id="1026" name="Picture 2" descr="C:\Users\BasJa\Pictures\PS_24V_FRONT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3460" y="2977598"/>
              <a:ext cx="631937" cy="722682"/>
            </a:xfrm>
            <a:prstGeom prst="rect">
              <a:avLst/>
            </a:prstGeom>
            <a:noFill/>
          </p:spPr>
        </p:pic>
        <p:pic>
          <p:nvPicPr>
            <p:cNvPr id="1027" name="Picture 3" descr="C:\Users\BasJa\Pictures\AS-P (low res)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66020" y="2957000"/>
              <a:ext cx="634972" cy="734214"/>
            </a:xfrm>
            <a:prstGeom prst="rect">
              <a:avLst/>
            </a:prstGeom>
            <a:noFill/>
          </p:spPr>
        </p:pic>
        <p:pic>
          <p:nvPicPr>
            <p:cNvPr id="1030" name="Picture 6" descr="C:\Users\BasJa\Pictures\UI_8_AO_4_FRONT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08970" y="2970868"/>
              <a:ext cx="596153" cy="681760"/>
            </a:xfrm>
            <a:prstGeom prst="rect">
              <a:avLst/>
            </a:prstGeom>
            <a:noFill/>
          </p:spPr>
        </p:pic>
        <p:pic>
          <p:nvPicPr>
            <p:cNvPr id="1031" name="Picture 7" descr="C:\Users\BasJa\Pictures\UI_8_DO_FC_4_FRONT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35884" y="2927403"/>
              <a:ext cx="634161" cy="725225"/>
            </a:xfrm>
            <a:prstGeom prst="rect">
              <a:avLst/>
            </a:prstGeom>
            <a:noFill/>
          </p:spPr>
        </p:pic>
        <p:sp>
          <p:nvSpPr>
            <p:cNvPr id="29" name="TextBox 28"/>
            <p:cNvSpPr txBox="1"/>
            <p:nvPr/>
          </p:nvSpPr>
          <p:spPr>
            <a:xfrm>
              <a:off x="1047138" y="3059286"/>
              <a:ext cx="500933" cy="523196"/>
            </a:xfrm>
            <a:prstGeom prst="rect">
              <a:avLst/>
            </a:prstGeom>
            <a:noFill/>
          </p:spPr>
          <p:txBody>
            <a:bodyPr wrap="square" lIns="91416" tIns="45708" rIns="91416" bIns="45708" rtlCol="0">
              <a:spAutoFit/>
            </a:bodyPr>
            <a:lstStyle/>
            <a:p>
              <a:r>
                <a:rPr lang="en-GB" sz="2800" b="1" dirty="0" smtClean="0">
                  <a:solidFill>
                    <a:srgbClr val="36C746"/>
                  </a:solidFill>
                </a:rPr>
                <a:t>+</a:t>
              </a:r>
              <a:endParaRPr lang="en-US" sz="2800" b="1" dirty="0">
                <a:solidFill>
                  <a:srgbClr val="36C746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548118" y="3059286"/>
              <a:ext cx="500933" cy="523196"/>
            </a:xfrm>
            <a:prstGeom prst="rect">
              <a:avLst/>
            </a:prstGeom>
            <a:noFill/>
          </p:spPr>
          <p:txBody>
            <a:bodyPr wrap="square" lIns="91416" tIns="45708" rIns="91416" bIns="45708" rtlCol="0">
              <a:spAutoFit/>
            </a:bodyPr>
            <a:lstStyle/>
            <a:p>
              <a:r>
                <a:rPr lang="en-GB" sz="2800" b="1" dirty="0" smtClean="0">
                  <a:solidFill>
                    <a:srgbClr val="36C746"/>
                  </a:solidFill>
                </a:rPr>
                <a:t>+</a:t>
              </a:r>
              <a:endParaRPr lang="en-US" sz="2800" b="1" dirty="0">
                <a:solidFill>
                  <a:srgbClr val="36C746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63022" y="3059286"/>
              <a:ext cx="500933" cy="523196"/>
            </a:xfrm>
            <a:prstGeom prst="rect">
              <a:avLst/>
            </a:prstGeom>
            <a:noFill/>
          </p:spPr>
          <p:txBody>
            <a:bodyPr wrap="square" lIns="91416" tIns="45708" rIns="91416" bIns="45708" rtlCol="0">
              <a:spAutoFit/>
            </a:bodyPr>
            <a:lstStyle/>
            <a:p>
              <a:r>
                <a:rPr lang="en-GB" sz="2800" b="1" dirty="0" smtClean="0">
                  <a:solidFill>
                    <a:srgbClr val="36C746"/>
                  </a:solidFill>
                </a:rPr>
                <a:t>+</a:t>
              </a:r>
              <a:endParaRPr lang="en-US" sz="2800" b="1" dirty="0">
                <a:solidFill>
                  <a:srgbClr val="36C746"/>
                </a:solidFill>
              </a:endParaRPr>
            </a:p>
          </p:txBody>
        </p:sp>
      </p:grpSp>
      <p:pic>
        <p:nvPicPr>
          <p:cNvPr id="18" name="Picture 17" descr="SmartX Controller-AS-B closed_angle.jpg"/>
          <p:cNvPicPr>
            <a:picLocks noChangeAspect="1"/>
          </p:cNvPicPr>
          <p:nvPr/>
        </p:nvPicPr>
        <p:blipFill>
          <a:blip r:embed="rId6" cstate="print"/>
          <a:srcRect l="17756" r="15341" b="6429"/>
          <a:stretch>
            <a:fillRect/>
          </a:stretch>
        </p:blipFill>
        <p:spPr>
          <a:xfrm>
            <a:off x="197414" y="778060"/>
            <a:ext cx="1248014" cy="981823"/>
          </a:xfrm>
          <a:prstGeom prst="rect">
            <a:avLst/>
          </a:prstGeom>
        </p:spPr>
      </p:pic>
      <p:pic>
        <p:nvPicPr>
          <p:cNvPr id="21" name="Picture 20" descr="SmartX Controller-AS-B closed_angle.jpg"/>
          <p:cNvPicPr>
            <a:picLocks noChangeAspect="1"/>
          </p:cNvPicPr>
          <p:nvPr/>
        </p:nvPicPr>
        <p:blipFill>
          <a:blip r:embed="rId6" cstate="print"/>
          <a:srcRect l="17756" r="15341" b="6429"/>
          <a:stretch>
            <a:fillRect/>
          </a:stretch>
        </p:blipFill>
        <p:spPr>
          <a:xfrm>
            <a:off x="4751860" y="778060"/>
            <a:ext cx="1248014" cy="981823"/>
          </a:xfrm>
          <a:prstGeom prst="rect">
            <a:avLst/>
          </a:prstGeom>
        </p:spPr>
      </p:pic>
      <p:grpSp>
        <p:nvGrpSpPr>
          <p:cNvPr id="4" name="Group 34"/>
          <p:cNvGrpSpPr/>
          <p:nvPr/>
        </p:nvGrpSpPr>
        <p:grpSpPr>
          <a:xfrm>
            <a:off x="4649431" y="2029775"/>
            <a:ext cx="3064912" cy="535381"/>
            <a:chOff x="4632055" y="1790459"/>
            <a:chExt cx="3614169" cy="743634"/>
          </a:xfrm>
        </p:grpSpPr>
        <p:pic>
          <p:nvPicPr>
            <p:cNvPr id="22" name="Picture 2" descr="C:\Users\BasJa\Pictures\PS_24V_FRONT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32055" y="1808273"/>
              <a:ext cx="632565" cy="723400"/>
            </a:xfrm>
            <a:prstGeom prst="rect">
              <a:avLst/>
            </a:prstGeom>
            <a:noFill/>
          </p:spPr>
        </p:pic>
        <p:pic>
          <p:nvPicPr>
            <p:cNvPr id="23" name="Picture 3" descr="C:\Users\BasJa\Pictures\AS-P (low res)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5593" y="1808273"/>
              <a:ext cx="627713" cy="725820"/>
            </a:xfrm>
            <a:prstGeom prst="rect">
              <a:avLst/>
            </a:prstGeom>
            <a:noFill/>
          </p:spPr>
        </p:pic>
        <p:pic>
          <p:nvPicPr>
            <p:cNvPr id="24" name="Picture 6" descr="C:\Users\BasJa\Pictures\UI_8_AO_4_FRONT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55228" y="1790459"/>
              <a:ext cx="632564" cy="723400"/>
            </a:xfrm>
            <a:prstGeom prst="rect">
              <a:avLst/>
            </a:prstGeom>
            <a:noFill/>
          </p:spPr>
        </p:pic>
        <p:pic>
          <p:nvPicPr>
            <p:cNvPr id="25" name="Picture 7" descr="C:\Users\BasJa\Pictures\UI_8_DO_FC_4_FRONT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84652" y="1799575"/>
              <a:ext cx="629593" cy="720000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5081332" y="1877044"/>
              <a:ext cx="500932" cy="523196"/>
            </a:xfrm>
            <a:prstGeom prst="rect">
              <a:avLst/>
            </a:prstGeom>
            <a:noFill/>
          </p:spPr>
          <p:txBody>
            <a:bodyPr wrap="square" lIns="91416" tIns="45708" rIns="91416" bIns="45708" rtlCol="0">
              <a:spAutoFit/>
            </a:bodyPr>
            <a:lstStyle/>
            <a:p>
              <a:r>
                <a:rPr lang="en-GB" sz="2800" b="1" dirty="0" smtClean="0">
                  <a:solidFill>
                    <a:srgbClr val="36C746"/>
                  </a:solidFill>
                </a:rPr>
                <a:t>+</a:t>
              </a:r>
              <a:endParaRPr lang="en-US" sz="2800" b="1" dirty="0">
                <a:solidFill>
                  <a:srgbClr val="36C746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05308" y="1878488"/>
              <a:ext cx="500932" cy="523196"/>
            </a:xfrm>
            <a:prstGeom prst="rect">
              <a:avLst/>
            </a:prstGeom>
            <a:noFill/>
          </p:spPr>
          <p:txBody>
            <a:bodyPr wrap="square" lIns="91416" tIns="45708" rIns="91416" bIns="45708" rtlCol="0">
              <a:spAutoFit/>
            </a:bodyPr>
            <a:lstStyle/>
            <a:p>
              <a:r>
                <a:rPr lang="en-GB" sz="2800" b="1" dirty="0" smtClean="0">
                  <a:solidFill>
                    <a:srgbClr val="36C746"/>
                  </a:solidFill>
                </a:rPr>
                <a:t>+</a:t>
              </a:r>
              <a:endParaRPr lang="en-US" sz="2800" b="1" dirty="0">
                <a:solidFill>
                  <a:srgbClr val="36C746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871949" y="1871106"/>
              <a:ext cx="500932" cy="523196"/>
            </a:xfrm>
            <a:prstGeom prst="rect">
              <a:avLst/>
            </a:prstGeom>
            <a:noFill/>
          </p:spPr>
          <p:txBody>
            <a:bodyPr wrap="square" lIns="91416" tIns="45708" rIns="91416" bIns="45708" rtlCol="0">
              <a:spAutoFit/>
            </a:bodyPr>
            <a:lstStyle/>
            <a:p>
              <a:r>
                <a:rPr lang="en-GB" sz="2800" b="1" dirty="0" smtClean="0">
                  <a:solidFill>
                    <a:srgbClr val="36C746"/>
                  </a:solidFill>
                </a:rPr>
                <a:t>+</a:t>
              </a:r>
              <a:endParaRPr lang="en-US" sz="2800" b="1" dirty="0">
                <a:solidFill>
                  <a:srgbClr val="36C746"/>
                </a:solidFill>
              </a:endParaRPr>
            </a:p>
          </p:txBody>
        </p:sp>
        <p:pic>
          <p:nvPicPr>
            <p:cNvPr id="30" name="Picture 7" descr="C:\Users\BasJa\Pictures\UI_8_DO_FC_4_FRONT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16632" y="1808272"/>
              <a:ext cx="629592" cy="720000"/>
            </a:xfrm>
            <a:prstGeom prst="rect">
              <a:avLst/>
            </a:prstGeom>
            <a:noFill/>
          </p:spPr>
        </p:pic>
        <p:sp>
          <p:nvSpPr>
            <p:cNvPr id="34" name="TextBox 33"/>
            <p:cNvSpPr txBox="1"/>
            <p:nvPr/>
          </p:nvSpPr>
          <p:spPr>
            <a:xfrm>
              <a:off x="7346804" y="1869766"/>
              <a:ext cx="500932" cy="523196"/>
            </a:xfrm>
            <a:prstGeom prst="rect">
              <a:avLst/>
            </a:prstGeom>
            <a:noFill/>
          </p:spPr>
          <p:txBody>
            <a:bodyPr wrap="square" lIns="91416" tIns="45708" rIns="91416" bIns="45708" rtlCol="0">
              <a:spAutoFit/>
            </a:bodyPr>
            <a:lstStyle/>
            <a:p>
              <a:r>
                <a:rPr lang="en-GB" sz="2800" b="1" dirty="0" smtClean="0">
                  <a:solidFill>
                    <a:srgbClr val="36C746"/>
                  </a:solidFill>
                </a:rPr>
                <a:t>+</a:t>
              </a:r>
              <a:endParaRPr lang="en-US" sz="2800" b="1" dirty="0">
                <a:solidFill>
                  <a:srgbClr val="36C746"/>
                </a:solidFill>
              </a:endParaRPr>
            </a:p>
          </p:txBody>
        </p:sp>
      </p:grpSp>
      <p:sp>
        <p:nvSpPr>
          <p:cNvPr id="36" name="Text Placeholder 8"/>
          <p:cNvSpPr txBox="1">
            <a:spLocks/>
          </p:cNvSpPr>
          <p:nvPr/>
        </p:nvSpPr>
        <p:spPr>
          <a:xfrm>
            <a:off x="4844514" y="2626241"/>
            <a:ext cx="4100514" cy="12695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/>
          <a:p>
            <a:pPr marL="15874" marR="0" lvl="0" indent="0" algn="l" defTabSz="457086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AS-P + PS +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Модули В/В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8E8F9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Text Placeholder 9"/>
          <p:cNvSpPr txBox="1">
            <a:spLocks/>
          </p:cNvSpPr>
          <p:nvPr/>
        </p:nvSpPr>
        <p:spPr>
          <a:xfrm>
            <a:off x="4806570" y="1761407"/>
            <a:ext cx="4178299" cy="12695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/>
          <a:p>
            <a:pPr marL="15874" marR="0" lvl="0" indent="0" algn="l" defTabSz="457086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8F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AS-B-36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8E8F9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38" name="Content Placeholder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8942895"/>
              </p:ext>
            </p:extLst>
          </p:nvPr>
        </p:nvGraphicFramePr>
        <p:xfrm>
          <a:off x="5999874" y="655247"/>
          <a:ext cx="299105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6722"/>
                <a:gridCol w="1084328"/>
              </a:tblGrid>
              <a:tr h="243840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AS-B-36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Кол</a:t>
                      </a:r>
                      <a:endParaRPr lang="en-US" sz="1000" dirty="0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AS-B-36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ru-RU" sz="1000" dirty="0" err="1" smtClean="0"/>
                        <a:t>К-т</a:t>
                      </a:r>
                      <a:r>
                        <a:rPr lang="ru-RU" sz="1000" baseline="0" dirty="0" smtClean="0"/>
                        <a:t> для подключения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Номера для заказа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087293" y="4569906"/>
            <a:ext cx="5580061" cy="388568"/>
          </a:xfrm>
        </p:spPr>
        <p:txBody>
          <a:bodyPr/>
          <a:lstStyle/>
          <a:p>
            <a:r>
              <a:rPr lang="sv-SE" baseline="30000" dirty="0" smtClean="0">
                <a:solidFill>
                  <a:schemeClr val="accent1"/>
                </a:solidFill>
              </a:rPr>
              <a:t>*)</a:t>
            </a:r>
            <a:r>
              <a:rPr lang="sv-SE" dirty="0" smtClean="0">
                <a:solidFill>
                  <a:schemeClr val="accent1"/>
                </a:solidFill>
              </a:rPr>
              <a:t> </a:t>
            </a:r>
            <a:r>
              <a:rPr lang="ru-RU" dirty="0" smtClean="0">
                <a:solidFill>
                  <a:schemeClr val="accent1"/>
                </a:solidFill>
              </a:rPr>
              <a:t>Доступно для заказа в соответствии с официальным уведомлением о выпуске продукции</a:t>
            </a:r>
            <a:endParaRPr lang="sv-SE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QR </a:t>
            </a:r>
            <a:r>
              <a:rPr lang="ru-RU" dirty="0" smtClean="0">
                <a:solidFill>
                  <a:schemeClr val="accent1"/>
                </a:solidFill>
              </a:rPr>
              <a:t>код содержит ссылку на документацию</a:t>
            </a:r>
            <a:r>
              <a:rPr lang="en-US" dirty="0" smtClean="0">
                <a:solidFill>
                  <a:schemeClr val="accent1"/>
                </a:solidFill>
              </a:rPr>
              <a:t>.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GB" dirty="0" err="1" smtClean="0"/>
              <a:t>SmartX</a:t>
            </a:r>
            <a:r>
              <a:rPr lang="en-GB" dirty="0" smtClean="0"/>
              <a:t> </a:t>
            </a:r>
            <a:r>
              <a:rPr lang="ru-RU" dirty="0" smtClean="0"/>
              <a:t>Контроллер </a:t>
            </a:r>
            <a:r>
              <a:rPr lang="en-GB" dirty="0" smtClean="0"/>
              <a:t>AS-B </a:t>
            </a:r>
            <a:r>
              <a:rPr lang="ru-RU" dirty="0" smtClean="0"/>
              <a:t>и</a:t>
            </a:r>
            <a:r>
              <a:rPr lang="en-GB" dirty="0" smtClean="0"/>
              <a:t> AS-BL</a:t>
            </a:r>
            <a:endParaRPr lang="en-US" dirty="0"/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sz="quarter" idx="17"/>
          </p:nvPr>
        </p:nvGraphicFramePr>
        <p:xfrm>
          <a:off x="1762181" y="774400"/>
          <a:ext cx="6465425" cy="369168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23919"/>
                <a:gridCol w="1466717"/>
                <a:gridCol w="2800483"/>
                <a:gridCol w="874306"/>
              </a:tblGrid>
              <a:tr h="28586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Номер для заказа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Модель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Описание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Коммен-тарии</a:t>
                      </a:r>
                      <a:endParaRPr lang="en-US" sz="1100" dirty="0"/>
                    </a:p>
                  </a:txBody>
                  <a:tcPr/>
                </a:tc>
              </a:tr>
              <a:tr h="285864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10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SXWASB24X10001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>
                          <a:solidFill>
                            <a:schemeClr val="accent1"/>
                          </a:solidFill>
                        </a:rPr>
                        <a:t>AS-B-24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/>
                </a:tc>
                <a:tc>
                  <a:txBody>
                    <a:bodyPr/>
                    <a:lstStyle/>
                    <a:p>
                      <a:r>
                        <a:rPr lang="sv-SE" sz="1100" dirty="0" smtClean="0">
                          <a:solidFill>
                            <a:schemeClr val="accent1"/>
                          </a:solidFill>
                        </a:rPr>
                        <a:t>24 </a:t>
                      </a:r>
                      <a:r>
                        <a:rPr lang="ru-RU" sz="1100" dirty="0" smtClean="0">
                          <a:solidFill>
                            <a:schemeClr val="accent1"/>
                          </a:solidFill>
                        </a:rPr>
                        <a:t>точки В/В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8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Клеммные</a:t>
                      </a:r>
                      <a:r>
                        <a:rPr lang="ru-RU" sz="11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колодки не включены</a:t>
                      </a:r>
                      <a:r>
                        <a:rPr lang="en-GB" sz="11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!</a:t>
                      </a:r>
                      <a:endParaRPr lang="en-US" sz="1100" dirty="0" smtClean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endParaRPr 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85864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10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SXWASB24H10001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>
                          <a:solidFill>
                            <a:schemeClr val="accent1"/>
                          </a:solidFill>
                        </a:rPr>
                        <a:t>AS-B-24H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/>
                </a:tc>
                <a:tc>
                  <a:txBody>
                    <a:bodyPr/>
                    <a:lstStyle/>
                    <a:p>
                      <a:r>
                        <a:rPr lang="sv-SE" sz="1100" dirty="0" smtClean="0">
                          <a:solidFill>
                            <a:schemeClr val="accent1"/>
                          </a:solidFill>
                        </a:rPr>
                        <a:t>24</a:t>
                      </a:r>
                      <a:r>
                        <a:rPr lang="sv-SE" sz="1100" baseline="0" dirty="0" smtClean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accent1"/>
                          </a:solidFill>
                        </a:rPr>
                        <a:t>точки В/В</a:t>
                      </a:r>
                      <a:r>
                        <a:rPr lang="sv-SE" sz="1100" baseline="0" dirty="0" smtClean="0">
                          <a:solidFill>
                            <a:schemeClr val="accent1"/>
                          </a:solidFill>
                        </a:rPr>
                        <a:t>, </a:t>
                      </a:r>
                      <a:r>
                        <a:rPr lang="ru-RU" sz="1100" baseline="0" dirty="0" smtClean="0">
                          <a:solidFill>
                            <a:schemeClr val="accent1"/>
                          </a:solidFill>
                        </a:rPr>
                        <a:t>упр.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85864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10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SXWASB36X10001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>
                          <a:solidFill>
                            <a:schemeClr val="accent1"/>
                          </a:solidFill>
                        </a:rPr>
                        <a:t>AS-B-36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/>
                </a:tc>
                <a:tc>
                  <a:txBody>
                    <a:bodyPr/>
                    <a:lstStyle/>
                    <a:p>
                      <a:r>
                        <a:rPr lang="sv-SE" sz="1100" dirty="0" smtClean="0">
                          <a:solidFill>
                            <a:schemeClr val="accent1"/>
                          </a:solidFill>
                        </a:rPr>
                        <a:t>36</a:t>
                      </a:r>
                      <a:r>
                        <a:rPr lang="sv-SE" sz="1100" baseline="0" dirty="0" smtClean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accent1"/>
                          </a:solidFill>
                        </a:rPr>
                        <a:t>точек В/В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85864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10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SXWASB36H10001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>
                          <a:solidFill>
                            <a:schemeClr val="accent1"/>
                          </a:solidFill>
                        </a:rPr>
                        <a:t>AS-B-36H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/>
                </a:tc>
                <a:tc>
                  <a:txBody>
                    <a:bodyPr/>
                    <a:lstStyle/>
                    <a:p>
                      <a:r>
                        <a:rPr lang="sv-SE" sz="1100" dirty="0" smtClean="0">
                          <a:solidFill>
                            <a:schemeClr val="accent1"/>
                          </a:solidFill>
                        </a:rPr>
                        <a:t>36</a:t>
                      </a:r>
                      <a:r>
                        <a:rPr lang="sv-SE" sz="1100" baseline="0" dirty="0" smtClean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accent1"/>
                          </a:solidFill>
                        </a:rPr>
                        <a:t>точек В/В</a:t>
                      </a:r>
                      <a:r>
                        <a:rPr lang="sv-SE" sz="1100" baseline="0" dirty="0" smtClean="0">
                          <a:solidFill>
                            <a:schemeClr val="accent1"/>
                          </a:solidFill>
                        </a:rPr>
                        <a:t>,</a:t>
                      </a:r>
                      <a:r>
                        <a:rPr lang="ru-RU" sz="1100" baseline="0" dirty="0" smtClean="0">
                          <a:solidFill>
                            <a:schemeClr val="accent1"/>
                          </a:solidFill>
                        </a:rPr>
                        <a:t> упр.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85864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10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SXWASB24X10002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>
                          <a:solidFill>
                            <a:schemeClr val="accent1"/>
                          </a:solidFill>
                        </a:rPr>
                        <a:t>AS-B-24L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/>
                </a:tc>
                <a:tc>
                  <a:txBody>
                    <a:bodyPr/>
                    <a:lstStyle/>
                    <a:p>
                      <a:r>
                        <a:rPr lang="sv-SE" sz="1100" dirty="0" smtClean="0">
                          <a:solidFill>
                            <a:schemeClr val="accent1"/>
                          </a:solidFill>
                        </a:rPr>
                        <a:t>24 </a:t>
                      </a:r>
                      <a:r>
                        <a:rPr lang="ru-RU" sz="1100" dirty="0" smtClean="0">
                          <a:solidFill>
                            <a:schemeClr val="accent1"/>
                          </a:solidFill>
                        </a:rPr>
                        <a:t>точки В/В</a:t>
                      </a:r>
                      <a:r>
                        <a:rPr lang="sv-SE" sz="1100" dirty="0" smtClean="0">
                          <a:solidFill>
                            <a:schemeClr val="accent1"/>
                          </a:solidFill>
                        </a:rPr>
                        <a:t>, </a:t>
                      </a:r>
                      <a:r>
                        <a:rPr lang="ru-RU" sz="1100" dirty="0" err="1" smtClean="0">
                          <a:solidFill>
                            <a:schemeClr val="accent1"/>
                          </a:solidFill>
                        </a:rPr>
                        <a:t>огранич</a:t>
                      </a:r>
                      <a:r>
                        <a:rPr lang="ru-RU" sz="1100" dirty="0" smtClean="0">
                          <a:solidFill>
                            <a:schemeClr val="accent1"/>
                          </a:solidFill>
                        </a:rPr>
                        <a:t>.</a:t>
                      </a:r>
                      <a:r>
                        <a:rPr lang="ru-RU" sz="1100" baseline="0" dirty="0" smtClean="0">
                          <a:solidFill>
                            <a:schemeClr val="accent1"/>
                          </a:solidFill>
                        </a:rPr>
                        <a:t> комм.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2130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10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SXWASB24H10002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>
                          <a:solidFill>
                            <a:schemeClr val="accent1"/>
                          </a:solidFill>
                        </a:rPr>
                        <a:t>AS-B-24HL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/>
                </a:tc>
                <a:tc>
                  <a:txBody>
                    <a:bodyPr/>
                    <a:lstStyle/>
                    <a:p>
                      <a:r>
                        <a:rPr lang="sv-SE" sz="1100" dirty="0" smtClean="0">
                          <a:solidFill>
                            <a:schemeClr val="accent1"/>
                          </a:solidFill>
                        </a:rPr>
                        <a:t>24</a:t>
                      </a:r>
                      <a:r>
                        <a:rPr lang="sv-SE" sz="1100" baseline="0" dirty="0" smtClean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accent1"/>
                          </a:solidFill>
                        </a:rPr>
                        <a:t>точки В/В</a:t>
                      </a:r>
                      <a:r>
                        <a:rPr lang="sv-SE" sz="1100" baseline="0" dirty="0" smtClean="0">
                          <a:solidFill>
                            <a:schemeClr val="accent1"/>
                          </a:solidFill>
                        </a:rPr>
                        <a:t>, </a:t>
                      </a:r>
                      <a:r>
                        <a:rPr lang="ru-RU" sz="1100" baseline="0" dirty="0" smtClean="0">
                          <a:solidFill>
                            <a:schemeClr val="accent1"/>
                          </a:solidFill>
                        </a:rPr>
                        <a:t>упр.</a:t>
                      </a:r>
                      <a:r>
                        <a:rPr lang="sv-SE" sz="1100" dirty="0" smtClean="0">
                          <a:solidFill>
                            <a:schemeClr val="accent1"/>
                          </a:solidFill>
                        </a:rPr>
                        <a:t>, </a:t>
                      </a:r>
                      <a:r>
                        <a:rPr lang="ru-RU" sz="1100" dirty="0" err="1" smtClean="0">
                          <a:solidFill>
                            <a:schemeClr val="accent1"/>
                          </a:solidFill>
                        </a:rPr>
                        <a:t>огранич</a:t>
                      </a:r>
                      <a:r>
                        <a:rPr lang="ru-RU" sz="1100" dirty="0" smtClean="0">
                          <a:solidFill>
                            <a:schemeClr val="accent1"/>
                          </a:solidFill>
                        </a:rPr>
                        <a:t>.</a:t>
                      </a:r>
                      <a:r>
                        <a:rPr lang="ru-RU" sz="1100" baseline="0" dirty="0" smtClean="0">
                          <a:solidFill>
                            <a:schemeClr val="accent1"/>
                          </a:solidFill>
                        </a:rPr>
                        <a:t> комм.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85864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10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SXWASB36X10002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>
                          <a:solidFill>
                            <a:schemeClr val="accent1"/>
                          </a:solidFill>
                        </a:rPr>
                        <a:t>AS-B-36L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/>
                </a:tc>
                <a:tc>
                  <a:txBody>
                    <a:bodyPr/>
                    <a:lstStyle/>
                    <a:p>
                      <a:r>
                        <a:rPr lang="sv-SE" sz="1100" dirty="0" smtClean="0">
                          <a:solidFill>
                            <a:schemeClr val="accent1"/>
                          </a:solidFill>
                        </a:rPr>
                        <a:t>36</a:t>
                      </a:r>
                      <a:r>
                        <a:rPr lang="sv-SE" sz="1100" baseline="0" dirty="0" smtClean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accent1"/>
                          </a:solidFill>
                        </a:rPr>
                        <a:t>точек В/В</a:t>
                      </a:r>
                      <a:r>
                        <a:rPr lang="sv-SE" sz="1100" dirty="0" smtClean="0">
                          <a:solidFill>
                            <a:schemeClr val="accent1"/>
                          </a:solidFill>
                        </a:rPr>
                        <a:t>, </a:t>
                      </a:r>
                      <a:r>
                        <a:rPr lang="ru-RU" sz="1100" dirty="0" err="1" smtClean="0">
                          <a:solidFill>
                            <a:schemeClr val="accent1"/>
                          </a:solidFill>
                        </a:rPr>
                        <a:t>огранич</a:t>
                      </a:r>
                      <a:r>
                        <a:rPr lang="ru-RU" sz="1100" dirty="0" smtClean="0">
                          <a:solidFill>
                            <a:schemeClr val="accent1"/>
                          </a:solidFill>
                        </a:rPr>
                        <a:t>.</a:t>
                      </a:r>
                      <a:r>
                        <a:rPr lang="ru-RU" sz="1100" baseline="0" dirty="0" smtClean="0">
                          <a:solidFill>
                            <a:schemeClr val="accent1"/>
                          </a:solidFill>
                        </a:rPr>
                        <a:t> комм.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85864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10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SXWASB36H10002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>
                          <a:solidFill>
                            <a:schemeClr val="accent1"/>
                          </a:solidFill>
                        </a:rPr>
                        <a:t>AS-B-36HL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/>
                </a:tc>
                <a:tc>
                  <a:txBody>
                    <a:bodyPr/>
                    <a:lstStyle/>
                    <a:p>
                      <a:r>
                        <a:rPr lang="sv-SE" sz="1100" dirty="0" smtClean="0">
                          <a:solidFill>
                            <a:schemeClr val="accent1"/>
                          </a:solidFill>
                        </a:rPr>
                        <a:t>36</a:t>
                      </a:r>
                      <a:r>
                        <a:rPr lang="sv-SE" sz="1100" baseline="0" dirty="0" smtClean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accent1"/>
                          </a:solidFill>
                        </a:rPr>
                        <a:t>точек В/В</a:t>
                      </a:r>
                      <a:r>
                        <a:rPr lang="sv-SE" sz="1100" baseline="0" dirty="0" smtClean="0">
                          <a:solidFill>
                            <a:schemeClr val="accent1"/>
                          </a:solidFill>
                        </a:rPr>
                        <a:t>,</a:t>
                      </a:r>
                      <a:r>
                        <a:rPr lang="ru-RU" sz="1100" baseline="0" dirty="0" smtClean="0">
                          <a:solidFill>
                            <a:schemeClr val="accent1"/>
                          </a:solidFill>
                        </a:rPr>
                        <a:t> упр.</a:t>
                      </a:r>
                      <a:r>
                        <a:rPr lang="sv-SE" sz="1100" baseline="0" dirty="0" smtClean="0">
                          <a:solidFill>
                            <a:schemeClr val="accent1"/>
                          </a:solidFill>
                        </a:rPr>
                        <a:t>, </a:t>
                      </a:r>
                      <a:r>
                        <a:rPr lang="ru-RU" sz="1100" dirty="0" err="1" smtClean="0">
                          <a:solidFill>
                            <a:schemeClr val="accent1"/>
                          </a:solidFill>
                        </a:rPr>
                        <a:t>огранич</a:t>
                      </a:r>
                      <a:r>
                        <a:rPr lang="ru-RU" sz="1100" dirty="0" smtClean="0">
                          <a:solidFill>
                            <a:schemeClr val="accent1"/>
                          </a:solidFill>
                        </a:rPr>
                        <a:t>.</a:t>
                      </a:r>
                      <a:r>
                        <a:rPr lang="ru-RU" sz="1100" baseline="0" dirty="0" smtClean="0">
                          <a:solidFill>
                            <a:schemeClr val="accent1"/>
                          </a:solidFill>
                        </a:rPr>
                        <a:t> комм.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2130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10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SXWASBCON10001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1"/>
                          </a:solidFill>
                        </a:rPr>
                        <a:t>Комплект для подключения </a:t>
                      </a:r>
                      <a:r>
                        <a:rPr lang="en-US" sz="1100" dirty="0" smtClean="0">
                          <a:solidFill>
                            <a:schemeClr val="accent1"/>
                          </a:solidFill>
                        </a:rPr>
                        <a:t>AS-B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/>
                </a:tc>
                <a:tc>
                  <a:txBody>
                    <a:bodyPr/>
                    <a:lstStyle/>
                    <a:p>
                      <a:r>
                        <a:rPr lang="ru-RU" sz="1100" dirty="0" err="1" smtClean="0">
                          <a:solidFill>
                            <a:schemeClr val="accent1"/>
                          </a:solidFill>
                        </a:rPr>
                        <a:t>Клеммные</a:t>
                      </a:r>
                      <a:r>
                        <a:rPr lang="ru-RU" sz="1100" dirty="0" smtClean="0">
                          <a:solidFill>
                            <a:schemeClr val="accent1"/>
                          </a:solidFill>
                        </a:rPr>
                        <a:t> колодки</a:t>
                      </a:r>
                      <a:r>
                        <a:rPr lang="en-US" sz="1100" dirty="0" smtClean="0">
                          <a:solidFill>
                            <a:schemeClr val="accent1"/>
                          </a:solidFill>
                        </a:rPr>
                        <a:t> AS-B/AS-BL.</a:t>
                      </a:r>
                      <a:r>
                        <a:rPr lang="en-US" sz="1100" baseline="0" dirty="0" smtClean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ru-RU" sz="1100" baseline="0" dirty="0" smtClean="0">
                          <a:solidFill>
                            <a:schemeClr val="accent1"/>
                          </a:solidFill>
                        </a:rPr>
                        <a:t>Заказываются отдельно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/>
                </a:tc>
                <a:tc>
                  <a:txBody>
                    <a:bodyPr/>
                    <a:lstStyle/>
                    <a:p>
                      <a:r>
                        <a:rPr lang="ru-RU" sz="1100" kern="12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Доп</a:t>
                      </a:r>
                      <a:endParaRPr lang="en-US" sz="11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407" marR="78407" marT="39203" marB="39203" anchor="ctr"/>
                </a:tc>
              </a:tr>
              <a:tr h="42130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10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SXWASBINS10001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1"/>
                          </a:solidFill>
                        </a:rPr>
                        <a:t>Комплект для</a:t>
                      </a:r>
                      <a:r>
                        <a:rPr lang="ru-RU" sz="1100" baseline="0" dirty="0" smtClean="0">
                          <a:solidFill>
                            <a:schemeClr val="accent1"/>
                          </a:solidFill>
                        </a:rPr>
                        <a:t> установки </a:t>
                      </a:r>
                      <a:r>
                        <a:rPr lang="en-US" sz="1100" dirty="0" smtClean="0">
                          <a:solidFill>
                            <a:schemeClr val="accent1"/>
                          </a:solidFill>
                        </a:rPr>
                        <a:t>AS-B</a:t>
                      </a:r>
                      <a:r>
                        <a:rPr lang="en-US" sz="1100" baseline="0" dirty="0" smtClean="0">
                          <a:solidFill>
                            <a:schemeClr val="accent1"/>
                          </a:solidFill>
                        </a:rPr>
                        <a:t> </a:t>
                      </a:r>
                    </a:p>
                  </a:txBody>
                  <a:tcPr marL="78407" marR="78407" marT="39203" marB="39203" anchor="ctr"/>
                </a:tc>
                <a:tc>
                  <a:txBody>
                    <a:bodyPr/>
                    <a:lstStyle/>
                    <a:p>
                      <a:r>
                        <a:rPr lang="ru-RU" sz="1100" baseline="0" dirty="0" smtClean="0">
                          <a:solidFill>
                            <a:schemeClr val="accent1"/>
                          </a:solidFill>
                        </a:rPr>
                        <a:t>Пустое устройство</a:t>
                      </a:r>
                      <a:r>
                        <a:rPr lang="en-US" sz="1100" baseline="0" dirty="0" smtClean="0">
                          <a:solidFill>
                            <a:schemeClr val="accent1"/>
                          </a:solidFill>
                        </a:rPr>
                        <a:t>, </a:t>
                      </a:r>
                      <a:r>
                        <a:rPr lang="ru-RU" sz="1100" baseline="0" dirty="0" smtClean="0">
                          <a:solidFill>
                            <a:schemeClr val="accent1"/>
                          </a:solidFill>
                        </a:rPr>
                        <a:t>без электроники</a:t>
                      </a:r>
                      <a:r>
                        <a:rPr lang="en-US" sz="1100" baseline="0" dirty="0" smtClean="0">
                          <a:solidFill>
                            <a:schemeClr val="accent1"/>
                          </a:solidFill>
                        </a:rPr>
                        <a:t>, </a:t>
                      </a:r>
                      <a:r>
                        <a:rPr lang="ru-RU" sz="1100" baseline="0" dirty="0" smtClean="0">
                          <a:solidFill>
                            <a:schemeClr val="accent1"/>
                          </a:solidFill>
                        </a:rPr>
                        <a:t>только клеммы</a:t>
                      </a:r>
                      <a:r>
                        <a:rPr lang="en-US" sz="1100" baseline="0" dirty="0" smtClean="0">
                          <a:solidFill>
                            <a:schemeClr val="accent1"/>
                          </a:solidFill>
                        </a:rPr>
                        <a:t>. </a:t>
                      </a:r>
                      <a:r>
                        <a:rPr lang="ru-RU" sz="1100" baseline="0" dirty="0" smtClean="0">
                          <a:solidFill>
                            <a:schemeClr val="accent1"/>
                          </a:solidFill>
                        </a:rPr>
                        <a:t>Для сборки шкафов</a:t>
                      </a:r>
                      <a:r>
                        <a:rPr lang="en-US" sz="1100" baseline="0" dirty="0" smtClean="0">
                          <a:solidFill>
                            <a:schemeClr val="accent1"/>
                          </a:solidFill>
                        </a:rPr>
                        <a:t>.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78407" marR="78407" marT="39203" marB="39203" anchor="ctr"/>
                </a:tc>
                <a:tc>
                  <a:txBody>
                    <a:bodyPr/>
                    <a:lstStyle/>
                    <a:p>
                      <a:r>
                        <a:rPr lang="ru-RU" sz="1100" kern="12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Доп</a:t>
                      </a:r>
                      <a:endParaRPr lang="en-US" sz="11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407" marR="78407" marT="39203" marB="39203"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sp>
        <p:nvSpPr>
          <p:cNvPr id="26" name="Right Arrow 25"/>
          <p:cNvSpPr/>
          <p:nvPr/>
        </p:nvSpPr>
        <p:spPr>
          <a:xfrm rot="9538774">
            <a:off x="3955938" y="3003080"/>
            <a:ext cx="3583369" cy="301066"/>
          </a:xfrm>
          <a:prstGeom prst="rightArrow">
            <a:avLst>
              <a:gd name="adj1" fmla="val 47054"/>
              <a:gd name="adj2" fmla="val 50000"/>
            </a:avLst>
          </a:prstGeom>
          <a:noFill/>
          <a:ln w="158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pic>
        <p:nvPicPr>
          <p:cNvPr id="27" name="Picture 26" descr="SmartX Controller-AS-B closed_angle.jpg"/>
          <p:cNvPicPr>
            <a:picLocks noChangeAspect="1"/>
          </p:cNvPicPr>
          <p:nvPr/>
        </p:nvPicPr>
        <p:blipFill>
          <a:blip r:embed="rId2" cstate="print"/>
          <a:srcRect l="17756" r="15341" b="6429"/>
          <a:stretch>
            <a:fillRect/>
          </a:stretch>
        </p:blipFill>
        <p:spPr>
          <a:xfrm>
            <a:off x="38764" y="1308016"/>
            <a:ext cx="1662251" cy="1307707"/>
          </a:xfrm>
          <a:prstGeom prst="rect">
            <a:avLst/>
          </a:prstGeom>
        </p:spPr>
      </p:pic>
      <p:pic>
        <p:nvPicPr>
          <p:cNvPr id="28" name="Picture 27" descr="SmartX Controller-AS-B open_angle.jpg"/>
          <p:cNvPicPr>
            <a:picLocks noChangeAspect="1"/>
          </p:cNvPicPr>
          <p:nvPr/>
        </p:nvPicPr>
        <p:blipFill>
          <a:blip r:embed="rId3" cstate="print"/>
          <a:srcRect l="18000" t="3407" r="15617" b="9778"/>
          <a:stretch>
            <a:fillRect/>
          </a:stretch>
        </p:blipFill>
        <p:spPr>
          <a:xfrm>
            <a:off x="403" y="2858721"/>
            <a:ext cx="1587942" cy="1168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Материалы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Документация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42287" y="3207462"/>
            <a:ext cx="8571002" cy="1477328"/>
          </a:xfrm>
        </p:spPr>
        <p:txBody>
          <a:bodyPr/>
          <a:lstStyle/>
          <a:p>
            <a:r>
              <a:rPr lang="en-US" sz="1050" b="1" dirty="0" smtClean="0"/>
              <a:t>#1 – </a:t>
            </a:r>
            <a:r>
              <a:rPr lang="ru-RU" sz="1050" b="1" dirty="0" smtClean="0"/>
              <a:t>Зарегистрируйтесь на </a:t>
            </a:r>
            <a:r>
              <a:rPr lang="en-US" sz="1050" b="1" dirty="0" smtClean="0"/>
              <a:t>The Exchange  </a:t>
            </a:r>
            <a:r>
              <a:rPr lang="en-US" sz="1050" dirty="0" smtClean="0"/>
              <a:t>(</a:t>
            </a:r>
            <a:r>
              <a:rPr lang="ru-RU" sz="1050" dirty="0" smtClean="0"/>
              <a:t>сотрудникам необходимо подключаться через сеть </a:t>
            </a:r>
            <a:r>
              <a:rPr lang="en-US" sz="1050" dirty="0" smtClean="0"/>
              <a:t>Schneider Electric </a:t>
            </a:r>
            <a:r>
              <a:rPr lang="ru-RU" sz="1050" dirty="0" smtClean="0"/>
              <a:t>или </a:t>
            </a:r>
            <a:r>
              <a:rPr lang="en-US" sz="1050" dirty="0" smtClean="0"/>
              <a:t>VPN </a:t>
            </a:r>
            <a:r>
              <a:rPr lang="ru-RU" sz="1050" dirty="0" smtClean="0"/>
              <a:t>во время регистрации</a:t>
            </a:r>
            <a:r>
              <a:rPr lang="en-US" sz="1050" dirty="0" smtClean="0"/>
              <a:t>) </a:t>
            </a:r>
          </a:p>
          <a:p>
            <a:r>
              <a:rPr lang="en-US" sz="1050" u="sng" dirty="0" smtClean="0">
                <a:hlinkClick r:id="rId2"/>
              </a:rPr>
              <a:t>https://ecobuilding.schneider-electric.com/register</a:t>
            </a:r>
            <a:r>
              <a:rPr lang="en-US" sz="1050" dirty="0" smtClean="0"/>
              <a:t> </a:t>
            </a:r>
          </a:p>
          <a:p>
            <a:r>
              <a:rPr lang="en-US" sz="1050" b="1" dirty="0" smtClean="0"/>
              <a:t>#2 – </a:t>
            </a:r>
            <a:r>
              <a:rPr lang="ru-RU" sz="1050" b="1" dirty="0" smtClean="0"/>
              <a:t>Загрузите мобильное приложение </a:t>
            </a:r>
            <a:r>
              <a:rPr lang="en-US" sz="1050" b="1" dirty="0" smtClean="0"/>
              <a:t>(</a:t>
            </a:r>
            <a:r>
              <a:rPr lang="ru-RU" sz="1050" b="1" dirty="0" smtClean="0"/>
              <a:t>строка для поиска</a:t>
            </a:r>
            <a:r>
              <a:rPr lang="en-US" sz="1050" b="1" dirty="0" smtClean="0"/>
              <a:t>: “MyExchange Schneider Electric”) </a:t>
            </a:r>
          </a:p>
          <a:p>
            <a:r>
              <a:rPr lang="en-US" sz="1050" dirty="0" smtClean="0"/>
              <a:t>iTunes (iOS)   </a:t>
            </a:r>
            <a:r>
              <a:rPr lang="en-US" sz="1050" u="sng" dirty="0" smtClean="0">
                <a:hlinkClick r:id="rId3"/>
              </a:rPr>
              <a:t>https://itunes.apple.com/us/app/myexchange-schneider-electric/id911005711?mt=8</a:t>
            </a:r>
            <a:r>
              <a:rPr lang="en-US" sz="1050" dirty="0" smtClean="0"/>
              <a:t> </a:t>
            </a:r>
            <a:br>
              <a:rPr lang="en-US" sz="1050" dirty="0" smtClean="0"/>
            </a:br>
            <a:r>
              <a:rPr lang="en-US" sz="1050" dirty="0" smtClean="0"/>
              <a:t>Google Play (Android)   </a:t>
            </a:r>
            <a:r>
              <a:rPr lang="en-US" sz="1050" u="sng" dirty="0" smtClean="0">
                <a:hlinkClick r:id="rId4"/>
              </a:rPr>
              <a:t>https://play.google.com/store/apps/details?id=com.showpad.myexchange&amp;hl=en</a:t>
            </a:r>
            <a:r>
              <a:rPr lang="en-US" sz="105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ru-RU" dirty="0" smtClean="0"/>
              <a:t>Всегда доступные инструменты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2"/>
          </p:nvPr>
        </p:nvSpPr>
        <p:spPr>
          <a:xfrm>
            <a:off x="258057" y="920531"/>
            <a:ext cx="4172656" cy="215444"/>
          </a:xfrm>
        </p:spPr>
        <p:txBody>
          <a:bodyPr/>
          <a:lstStyle/>
          <a:p>
            <a:r>
              <a:rPr lang="en-US" dirty="0" smtClean="0"/>
              <a:t>The Exchange	- EcoBuilding extranet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23"/>
          </p:nvPr>
        </p:nvSpPr>
        <p:spPr>
          <a:xfrm>
            <a:off x="4791075" y="920531"/>
            <a:ext cx="4100514" cy="215444"/>
          </a:xfrm>
        </p:spPr>
        <p:txBody>
          <a:bodyPr/>
          <a:lstStyle/>
          <a:p>
            <a:r>
              <a:rPr lang="en-US" dirty="0" smtClean="0"/>
              <a:t>MyExchange mobile app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pic>
        <p:nvPicPr>
          <p:cNvPr id="14" name="Picture 13"/>
          <p:cNvPicPr/>
          <p:nvPr/>
        </p:nvPicPr>
        <p:blipFill>
          <a:blip r:embed="rId5" cstate="print"/>
          <a:srcRect l="25092" t="8821" r="28119" b="32625"/>
          <a:stretch>
            <a:fillRect/>
          </a:stretch>
        </p:blipFill>
        <p:spPr bwMode="auto">
          <a:xfrm>
            <a:off x="490935" y="1190956"/>
            <a:ext cx="2504905" cy="189776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5" name="Picture 14" descr="ipad IMG_1503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42612" y="1203694"/>
            <a:ext cx="2528969" cy="198127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252414" y="309485"/>
            <a:ext cx="8673872" cy="553998"/>
          </a:xfrm>
        </p:spPr>
        <p:txBody>
          <a:bodyPr/>
          <a:lstStyle/>
          <a:p>
            <a:r>
              <a:rPr lang="en-US" dirty="0" err="1" smtClean="0"/>
              <a:t>SmartX</a:t>
            </a:r>
            <a:r>
              <a:rPr lang="en-US" dirty="0" smtClean="0"/>
              <a:t> </a:t>
            </a:r>
            <a:r>
              <a:rPr lang="ru-RU" dirty="0" smtClean="0"/>
              <a:t>Контроллер </a:t>
            </a:r>
            <a:r>
              <a:rPr lang="en-US" dirty="0" smtClean="0"/>
              <a:t>– AS-B 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252413" y="3564664"/>
            <a:ext cx="7778403" cy="1138773"/>
          </a:xfrm>
        </p:spPr>
        <p:txBody>
          <a:bodyPr/>
          <a:lstStyle/>
          <a:p>
            <a:endParaRPr lang="en-US" sz="1400" dirty="0" smtClean="0"/>
          </a:p>
          <a:p>
            <a:r>
              <a:rPr lang="ru-RU" sz="2400" dirty="0" smtClean="0"/>
              <a:t>Самая компактная система </a:t>
            </a:r>
            <a:r>
              <a:rPr lang="en-US" sz="2400" dirty="0" smtClean="0"/>
              <a:t>BMS </a:t>
            </a:r>
            <a:r>
              <a:rPr lang="ru-RU" sz="2400" b="1" i="1" dirty="0" smtClean="0"/>
              <a:t>«всё в одном»</a:t>
            </a:r>
            <a:r>
              <a:rPr lang="en-US" sz="2400" b="1" i="1" dirty="0" smtClean="0"/>
              <a:t>!</a:t>
            </a:r>
          </a:p>
          <a:p>
            <a:endParaRPr lang="en-US" sz="1400" dirty="0" smtClean="0"/>
          </a:p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pic>
        <p:nvPicPr>
          <p:cNvPr id="21" name="Picture 20" descr="SmartX Controller-AS-B closed_angle.jpg"/>
          <p:cNvPicPr>
            <a:picLocks noChangeAspect="1"/>
          </p:cNvPicPr>
          <p:nvPr/>
        </p:nvPicPr>
        <p:blipFill>
          <a:blip r:embed="rId2" cstate="print"/>
          <a:srcRect l="17756" r="15341" b="6429"/>
          <a:stretch>
            <a:fillRect/>
          </a:stretch>
        </p:blipFill>
        <p:spPr>
          <a:xfrm>
            <a:off x="2861862" y="822878"/>
            <a:ext cx="3531957" cy="2778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Инновации  управления зданием уже доступны!</a:t>
            </a:r>
            <a:endParaRPr lang="en-US" dirty="0" smtClean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Building’s Digital Hub – </a:t>
            </a:r>
            <a:r>
              <a:rPr lang="ru-RU" dirty="0" smtClean="0"/>
              <a:t>решение </a:t>
            </a:r>
            <a:r>
              <a:rPr lang="en-US" dirty="0" smtClean="0"/>
              <a:t>SmartStruxure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46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8062" y="230188"/>
            <a:ext cx="8633531" cy="307777"/>
          </a:xfrm>
        </p:spPr>
        <p:txBody>
          <a:bodyPr/>
          <a:lstStyle/>
          <a:p>
            <a:r>
              <a:rPr lang="en-GB" dirty="0" err="1" smtClean="0"/>
              <a:t>SmartX</a:t>
            </a:r>
            <a:r>
              <a:rPr lang="en-GB" dirty="0" smtClean="0"/>
              <a:t> </a:t>
            </a:r>
            <a:r>
              <a:rPr lang="ru-RU" dirty="0" smtClean="0"/>
              <a:t>Контроллер </a:t>
            </a:r>
            <a:r>
              <a:rPr lang="en-GB" dirty="0" smtClean="0"/>
              <a:t>– </a:t>
            </a:r>
            <a:r>
              <a:rPr lang="en-GB" b="1" dirty="0" smtClean="0"/>
              <a:t>AS-B</a:t>
            </a:r>
            <a:r>
              <a:rPr lang="en-GB" dirty="0" smtClean="0"/>
              <a:t> </a:t>
            </a:r>
            <a:r>
              <a:rPr lang="ru-RU" dirty="0" smtClean="0"/>
              <a:t>с </a:t>
            </a:r>
            <a:r>
              <a:rPr lang="en-GB" dirty="0" smtClean="0"/>
              <a:t>24 </a:t>
            </a:r>
            <a:r>
              <a:rPr lang="ru-RU" dirty="0" smtClean="0"/>
              <a:t>точками В/В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15"/>
          </p:nvPr>
        </p:nvSpPr>
        <p:spPr>
          <a:xfrm>
            <a:off x="258061" y="604936"/>
            <a:ext cx="8633531" cy="173124"/>
          </a:xfrm>
        </p:spPr>
        <p:txBody>
          <a:bodyPr/>
          <a:lstStyle/>
          <a:p>
            <a:r>
              <a:rPr lang="ru-RU" dirty="0" smtClean="0"/>
              <a:t>Гибкая система В/В</a:t>
            </a:r>
            <a:endParaRPr lang="sv-S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816846" y="700144"/>
          <a:ext cx="2026668" cy="933906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857087"/>
                <a:gridCol w="1169581"/>
              </a:tblGrid>
              <a:tr h="2304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/>
                        <a:t>Клеммы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DI1..DI4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  <a:tr h="162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Тип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Digital input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</a:tr>
              <a:tr h="5405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Описание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Fix digital inputs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dirty="0" smtClean="0"/>
                        <a:t>On/off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dirty="0" smtClean="0"/>
                        <a:t>Counter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5371618" y="467290"/>
          <a:ext cx="3099370" cy="1182002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857087"/>
                <a:gridCol w="2242283"/>
              </a:tblGrid>
              <a:tr h="2304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/>
                        <a:t>Клеммы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DO1..DO4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  <a:tr h="162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Тип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Digital Outputs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</a:tr>
              <a:tr h="788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Описание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Fix digital outputs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baseline="0" dirty="0" smtClean="0"/>
                        <a:t>Relay, 2A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On/off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3P control (increase/decrease, tristate)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PWM</a:t>
                      </a:r>
                      <a:endParaRPr 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35444" y="1677725"/>
          <a:ext cx="2228245" cy="1471205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733399"/>
                <a:gridCol w="1494846"/>
              </a:tblGrid>
              <a:tr h="2604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/>
                        <a:t>Клеммы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Ua1..Ua12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  <a:tr h="206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Тип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Universal input/output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</a:tr>
              <a:tr h="10039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Описание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/>
                </a:tc>
                <a:tc>
                  <a:txBody>
                    <a:bodyPr/>
                    <a:lstStyle/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Analog output, 0-10V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Voltage input, 0-10V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Digital in, on/off, counter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Temperature, °C or °F</a:t>
                      </a: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RTD, 2-wire 1000Ohm</a:t>
                      </a: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Resistance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35285" y="3247398"/>
          <a:ext cx="2228245" cy="1593856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733399"/>
                <a:gridCol w="1494846"/>
              </a:tblGrid>
              <a:tr h="2604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/>
                        <a:t>Клеммы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Ub1..Ub4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  <a:tr h="206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Тип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Universal input/output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</a:tr>
              <a:tr h="1126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Описание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/>
                </a:tc>
                <a:tc>
                  <a:txBody>
                    <a:bodyPr/>
                    <a:lstStyle/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Analog output, 0-10V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Voltage input, 0-10V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Digital in, on/off, counter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Temperature, °C or °F</a:t>
                      </a: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RTD, 2-wire 1000Ohm</a:t>
                      </a: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Resistance</a:t>
                      </a: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Current input, 0-20 mA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</a:tbl>
          </a:graphicData>
        </a:graphic>
      </p:graphicFrame>
      <p:sp>
        <p:nvSpPr>
          <p:cNvPr id="21" name="Rounded Rectangle 20"/>
          <p:cNvSpPr/>
          <p:nvPr/>
        </p:nvSpPr>
        <p:spPr>
          <a:xfrm>
            <a:off x="459138" y="792397"/>
            <a:ext cx="2021169" cy="4161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indent="15874">
              <a:spcBef>
                <a:spcPts val="500"/>
              </a:spcBef>
              <a:buClr>
                <a:schemeClr val="bg2"/>
              </a:buCl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Вход или выход на одной и той же клемме</a:t>
            </a:r>
            <a:r>
              <a:rPr lang="sv-SE" sz="1200" b="1" dirty="0" smtClean="0">
                <a:solidFill>
                  <a:schemeClr val="bg1"/>
                </a:solidFill>
              </a:rPr>
              <a:t>.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59138" y="1217859"/>
            <a:ext cx="2021169" cy="4161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indent="15874" algn="ctr">
              <a:spcBef>
                <a:spcPts val="500"/>
              </a:spcBef>
              <a:buClr>
                <a:schemeClr val="bg2"/>
              </a:buCl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Некоторые клеммы </a:t>
            </a:r>
            <a:r>
              <a:rPr lang="en-US" sz="1200" b="1" dirty="0" smtClean="0">
                <a:solidFill>
                  <a:schemeClr val="bg1"/>
                </a:solidFill>
              </a:rPr>
              <a:t>RET </a:t>
            </a:r>
            <a:r>
              <a:rPr lang="ru-RU" sz="1200" b="1" dirty="0" smtClean="0">
                <a:solidFill>
                  <a:schemeClr val="bg1"/>
                </a:solidFill>
              </a:rPr>
              <a:t>объединены</a:t>
            </a:r>
            <a:r>
              <a:rPr lang="sv-SE" sz="1200" b="1" dirty="0" smtClean="0">
                <a:solidFill>
                  <a:schemeClr val="bg1"/>
                </a:solidFill>
              </a:rPr>
              <a:t>.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  <p:pic>
        <p:nvPicPr>
          <p:cNvPr id="19" name="Content Placeholder 3" descr="24I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6846" y="1800414"/>
            <a:ext cx="5206020" cy="31252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55267" y="4925639"/>
            <a:ext cx="3588067" cy="215419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r>
              <a:rPr lang="ru-RU" sz="800" b="1" i="1" u="sng" dirty="0" smtClean="0">
                <a:solidFill>
                  <a:srgbClr val="55575B"/>
                </a:solidFill>
              </a:rPr>
              <a:t>Примечание</a:t>
            </a:r>
            <a:r>
              <a:rPr lang="en-GB" sz="800" b="1" i="1" u="sng" dirty="0" smtClean="0">
                <a:solidFill>
                  <a:srgbClr val="55575B"/>
                </a:solidFill>
              </a:rPr>
              <a:t>:</a:t>
            </a:r>
            <a:r>
              <a:rPr lang="en-GB" sz="800" i="1" dirty="0" smtClean="0">
                <a:solidFill>
                  <a:srgbClr val="55575B"/>
                </a:solidFill>
              </a:rPr>
              <a:t> </a:t>
            </a:r>
            <a:r>
              <a:rPr lang="ru-RU" sz="800" i="1" dirty="0" smtClean="0">
                <a:solidFill>
                  <a:srgbClr val="55575B"/>
                </a:solidFill>
              </a:rPr>
              <a:t>схема клемм </a:t>
            </a:r>
            <a:r>
              <a:rPr lang="en-GB" sz="800" i="1" dirty="0" smtClean="0">
                <a:solidFill>
                  <a:srgbClr val="55575B"/>
                </a:solidFill>
              </a:rPr>
              <a:t>AS-BL</a:t>
            </a:r>
            <a:r>
              <a:rPr lang="ru-RU" sz="800" i="1" dirty="0" smtClean="0">
                <a:solidFill>
                  <a:srgbClr val="55575B"/>
                </a:solidFill>
              </a:rPr>
              <a:t> см. далее</a:t>
            </a:r>
            <a:r>
              <a:rPr lang="en-GB" sz="800" i="1" dirty="0" smtClean="0">
                <a:solidFill>
                  <a:srgbClr val="55575B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SmartX</a:t>
            </a:r>
            <a:r>
              <a:rPr lang="en-GB" dirty="0" smtClean="0"/>
              <a:t> </a:t>
            </a:r>
            <a:r>
              <a:rPr lang="ru-RU" dirty="0" smtClean="0"/>
              <a:t>Контроллер </a:t>
            </a:r>
            <a:r>
              <a:rPr lang="en-GB" dirty="0" smtClean="0"/>
              <a:t>–  </a:t>
            </a:r>
            <a:r>
              <a:rPr lang="en-GB" b="1" dirty="0" smtClean="0"/>
              <a:t>AS-B</a:t>
            </a:r>
            <a:r>
              <a:rPr lang="en-GB" dirty="0" smtClean="0"/>
              <a:t> with 36 I/O points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15"/>
          </p:nvPr>
        </p:nvSpPr>
        <p:spPr>
          <a:xfrm>
            <a:off x="258061" y="604936"/>
            <a:ext cx="8633531" cy="173124"/>
          </a:xfrm>
        </p:spPr>
        <p:txBody>
          <a:bodyPr/>
          <a:lstStyle/>
          <a:p>
            <a:r>
              <a:rPr lang="ru-RU" dirty="0" smtClean="0"/>
              <a:t>Гибкая система В/В</a:t>
            </a:r>
            <a:endParaRPr lang="sv-S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5996924" y="577834"/>
          <a:ext cx="3099370" cy="1182002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857087"/>
                <a:gridCol w="2242283"/>
              </a:tblGrid>
              <a:tr h="2304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/>
                        <a:t>Клеммы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DO1..DO4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  <a:tr h="162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Тип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Digital Outputs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</a:tr>
              <a:tr h="788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Описание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Fix digital outputs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baseline="0" dirty="0" smtClean="0"/>
                        <a:t>Relay, 2A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On/off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3P control (increase/decrease, tristate)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PWM</a:t>
                      </a:r>
                      <a:endParaRPr 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35444" y="1651201"/>
          <a:ext cx="2228245" cy="1471205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733399"/>
                <a:gridCol w="1494846"/>
              </a:tblGrid>
              <a:tr h="2604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/>
                        <a:t>Клеммы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Ua1..Ua20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  <a:tr h="206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Тип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Universal input/output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</a:tr>
              <a:tr h="10039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Описание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/>
                </a:tc>
                <a:tc>
                  <a:txBody>
                    <a:bodyPr/>
                    <a:lstStyle/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Analog output, 0-10V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Voltage input, 0-10V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Digital in, on/off, counter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Temperature, °C or °F</a:t>
                      </a: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RTD, 2-wire 1000Ohm</a:t>
                      </a: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Resistance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35444" y="3188472"/>
          <a:ext cx="2228245" cy="1593856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733399"/>
                <a:gridCol w="1494846"/>
              </a:tblGrid>
              <a:tr h="2604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/>
                        <a:t>Клеммы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Ub1..Ub8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  <a:tr h="206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Тип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Universal input/output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</a:tr>
              <a:tr h="1126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Описание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/>
                </a:tc>
                <a:tc>
                  <a:txBody>
                    <a:bodyPr/>
                    <a:lstStyle/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Analog output, 0-10V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Voltage input, 0-10V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Digital in, on/off, counter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Temperature, °C or °F</a:t>
                      </a: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RTD, 2-wire 1000Ohm</a:t>
                      </a: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Resistance</a:t>
                      </a: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Current input, 0-20 mA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2803855" y="569770"/>
          <a:ext cx="3099370" cy="1182002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857087"/>
                <a:gridCol w="2242283"/>
              </a:tblGrid>
              <a:tr h="2304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/>
                        <a:t>Клеммы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DO5..DO8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  <a:tr h="162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Тип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Digital Outputs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</a:tr>
              <a:tr h="788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Описание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Fix digital outputs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baseline="0" dirty="0" smtClean="0"/>
                        <a:t>Triac, 0.8 A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On/off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3P control (increase/decrease, tristate)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PWM</a:t>
                      </a:r>
                      <a:endParaRPr 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</a:tbl>
          </a:graphicData>
        </a:graphic>
      </p:graphicFrame>
      <p:sp>
        <p:nvSpPr>
          <p:cNvPr id="22" name="Rounded Rectangle 21"/>
          <p:cNvSpPr/>
          <p:nvPr/>
        </p:nvSpPr>
        <p:spPr>
          <a:xfrm>
            <a:off x="387579" y="776497"/>
            <a:ext cx="2021169" cy="4161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indent="15874">
              <a:spcBef>
                <a:spcPts val="500"/>
              </a:spcBef>
              <a:buClr>
                <a:schemeClr val="bg2"/>
              </a:buCl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Вход или выход на одной и той же клемме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95536" y="1201956"/>
            <a:ext cx="2050517" cy="4161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lvl="0" indent="15874" algn="ctr">
              <a:spcBef>
                <a:spcPts val="500"/>
              </a:spcBef>
              <a:buClr>
                <a:schemeClr val="bg2"/>
              </a:buCl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Убраны клеммы </a:t>
            </a:r>
            <a:r>
              <a:rPr lang="en-US" sz="1200" b="1" dirty="0" smtClean="0">
                <a:solidFill>
                  <a:schemeClr val="bg1"/>
                </a:solidFill>
              </a:rPr>
              <a:t>RET</a:t>
            </a:r>
            <a:r>
              <a:rPr lang="ru-RU" sz="1200" b="1" dirty="0" smtClean="0">
                <a:solidFill>
                  <a:schemeClr val="bg1"/>
                </a:solidFill>
              </a:rPr>
              <a:t>,</a:t>
            </a:r>
            <a:r>
              <a:rPr lang="sv-SE" sz="1200" b="1" dirty="0" smtClean="0">
                <a:solidFill>
                  <a:schemeClr val="bg1"/>
                </a:solidFill>
              </a:rPr>
              <a:t> </a:t>
            </a:r>
            <a:r>
              <a:rPr lang="ru-RU" sz="1200" b="1" dirty="0" err="1" smtClean="0">
                <a:solidFill>
                  <a:schemeClr val="bg1"/>
                </a:solidFill>
              </a:rPr>
              <a:t>использ</a:t>
            </a:r>
            <a:r>
              <a:rPr lang="ru-RU" sz="1200" b="1" dirty="0" smtClean="0">
                <a:solidFill>
                  <a:schemeClr val="bg1"/>
                </a:solidFill>
              </a:rPr>
              <a:t>. внешние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  <p:pic>
        <p:nvPicPr>
          <p:cNvPr id="13" name="Content Placeholder 3" descr="36I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3854" y="1848239"/>
            <a:ext cx="5179256" cy="30547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55267" y="4925639"/>
            <a:ext cx="3588067" cy="215419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r>
              <a:rPr lang="ru-RU" sz="800" b="1" i="1" u="sng" dirty="0" smtClean="0">
                <a:solidFill>
                  <a:srgbClr val="55575B"/>
                </a:solidFill>
              </a:rPr>
              <a:t>Примечание</a:t>
            </a:r>
            <a:r>
              <a:rPr lang="en-GB" sz="800" b="1" i="1" u="sng" dirty="0" smtClean="0">
                <a:solidFill>
                  <a:srgbClr val="55575B"/>
                </a:solidFill>
              </a:rPr>
              <a:t>:</a:t>
            </a:r>
            <a:r>
              <a:rPr lang="en-GB" sz="800" i="1" dirty="0" smtClean="0">
                <a:solidFill>
                  <a:srgbClr val="55575B"/>
                </a:solidFill>
              </a:rPr>
              <a:t> </a:t>
            </a:r>
            <a:r>
              <a:rPr lang="ru-RU" sz="800" i="1" dirty="0" smtClean="0">
                <a:solidFill>
                  <a:srgbClr val="55575B"/>
                </a:solidFill>
              </a:rPr>
              <a:t>схема клемм </a:t>
            </a:r>
            <a:r>
              <a:rPr lang="en-GB" sz="800" i="1" dirty="0" smtClean="0">
                <a:solidFill>
                  <a:srgbClr val="55575B"/>
                </a:solidFill>
              </a:rPr>
              <a:t>AS-BL</a:t>
            </a:r>
            <a:r>
              <a:rPr lang="ru-RU" sz="800" i="1" dirty="0" smtClean="0">
                <a:solidFill>
                  <a:srgbClr val="55575B"/>
                </a:solidFill>
              </a:rPr>
              <a:t> см. далее</a:t>
            </a:r>
            <a:endParaRPr lang="en-GB" sz="800" i="1" dirty="0" smtClean="0">
              <a:solidFill>
                <a:srgbClr val="55575B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SmartX Controller – </a:t>
            </a:r>
            <a:r>
              <a:rPr lang="en-GB" b="1" dirty="0" smtClean="0"/>
              <a:t>AS-BL</a:t>
            </a:r>
            <a:r>
              <a:rPr lang="en-GB" dirty="0" smtClean="0"/>
              <a:t> with 24 I/O points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15"/>
          </p:nvPr>
        </p:nvSpPr>
        <p:spPr>
          <a:xfrm>
            <a:off x="258062" y="602084"/>
            <a:ext cx="8633531" cy="173124"/>
          </a:xfrm>
        </p:spPr>
        <p:txBody>
          <a:bodyPr/>
          <a:lstStyle/>
          <a:p>
            <a:r>
              <a:rPr lang="ru-RU" dirty="0" smtClean="0"/>
              <a:t>Гибкая система В/В</a:t>
            </a:r>
            <a:endParaRPr lang="sv-S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816846" y="775208"/>
          <a:ext cx="2026668" cy="933906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857087"/>
                <a:gridCol w="1169581"/>
              </a:tblGrid>
              <a:tr h="2304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/>
                        <a:t>Клеммы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DI1..DI4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  <a:tr h="162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Тип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Digital input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</a:tr>
              <a:tr h="5405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Описание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Fix digital inputs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dirty="0" smtClean="0"/>
                        <a:t>On/off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dirty="0" smtClean="0"/>
                        <a:t>Counter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5054762" y="549974"/>
          <a:ext cx="3099370" cy="1182002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857087"/>
                <a:gridCol w="2242283"/>
              </a:tblGrid>
              <a:tr h="2304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/>
                        <a:t>Клеммы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DO1..DO4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  <a:tr h="162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Тип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Digital Outputs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</a:tr>
              <a:tr h="788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Описание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Fix digital outputs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baseline="0" dirty="0" smtClean="0"/>
                        <a:t>Relay, 2A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On/off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3P control (increase/decrease, tristate)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PWM</a:t>
                      </a:r>
                      <a:endParaRPr 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35444" y="1677725"/>
          <a:ext cx="2228245" cy="1471205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733399"/>
                <a:gridCol w="1494846"/>
              </a:tblGrid>
              <a:tr h="2604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/>
                        <a:t>Клеммы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Ua1..Ua12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  <a:tr h="206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Тип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Universal input/output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</a:tr>
              <a:tr h="10039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Описание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/>
                </a:tc>
                <a:tc>
                  <a:txBody>
                    <a:bodyPr/>
                    <a:lstStyle/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Analog output, 0-10V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Voltage input, 0-10V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Digital in, on/off, counter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Temperature, °C or °F</a:t>
                      </a: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RTD, 2-wire 1000Ohm</a:t>
                      </a: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Resistance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35285" y="3247398"/>
          <a:ext cx="2228245" cy="1593856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733399"/>
                <a:gridCol w="1494846"/>
              </a:tblGrid>
              <a:tr h="2604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/>
                        <a:t>Клеммы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Ub1..Ub4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  <a:tr h="206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Тип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Universal input/output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</a:tr>
              <a:tr h="1126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Описание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/>
                </a:tc>
                <a:tc>
                  <a:txBody>
                    <a:bodyPr/>
                    <a:lstStyle/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Analog output, 0-10V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Voltage input, 0-10V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Digital in, on/off, counter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Temperature, °C or °F</a:t>
                      </a: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RTD, 2-wire 1000Ohm</a:t>
                      </a: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Resistance</a:t>
                      </a: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Current input, 0-20 mA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</a:tbl>
          </a:graphicData>
        </a:graphic>
      </p:graphicFrame>
      <p:sp>
        <p:nvSpPr>
          <p:cNvPr id="21" name="Rounded Rectangle 20"/>
          <p:cNvSpPr/>
          <p:nvPr/>
        </p:nvSpPr>
        <p:spPr>
          <a:xfrm>
            <a:off x="351692" y="792397"/>
            <a:ext cx="2128615" cy="4161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indent="15874">
              <a:spcBef>
                <a:spcPts val="500"/>
              </a:spcBef>
              <a:buClr>
                <a:schemeClr val="bg2"/>
              </a:buCl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Вход или выход на одной и той же клемме</a:t>
            </a:r>
            <a:r>
              <a:rPr lang="sv-SE" sz="1200" b="1" dirty="0" smtClean="0">
                <a:solidFill>
                  <a:schemeClr val="bg1"/>
                </a:solidFill>
              </a:rPr>
              <a:t>.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51692" y="1217859"/>
            <a:ext cx="2128615" cy="4161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indent="15874" algn="ctr">
              <a:spcBef>
                <a:spcPts val="500"/>
              </a:spcBef>
              <a:buClr>
                <a:schemeClr val="bg2"/>
              </a:buCl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Некоторые клеммы </a:t>
            </a:r>
            <a:r>
              <a:rPr lang="en-US" sz="1200" b="1" dirty="0" smtClean="0">
                <a:solidFill>
                  <a:schemeClr val="bg1"/>
                </a:solidFill>
              </a:rPr>
              <a:t>RET </a:t>
            </a:r>
            <a:r>
              <a:rPr lang="ru-RU" sz="1200" b="1" dirty="0" smtClean="0">
                <a:solidFill>
                  <a:schemeClr val="bg1"/>
                </a:solidFill>
              </a:rPr>
              <a:t>объединены</a:t>
            </a:r>
            <a:r>
              <a:rPr lang="sv-SE" sz="1200" b="1" dirty="0" smtClean="0">
                <a:solidFill>
                  <a:schemeClr val="bg1"/>
                </a:solidFill>
              </a:rPr>
              <a:t>.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  <p:pic>
        <p:nvPicPr>
          <p:cNvPr id="19" name="Content Placeholder 3" descr="24I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6846" y="1800414"/>
            <a:ext cx="5206020" cy="31252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67707" y="2194562"/>
            <a:ext cx="667909" cy="396000"/>
          </a:xfrm>
          <a:prstGeom prst="rect">
            <a:avLst/>
          </a:prstGeom>
          <a:solidFill>
            <a:srgbClr val="55575B"/>
          </a:solidFill>
          <a:ln>
            <a:solidFill>
              <a:srgbClr val="5557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GB" sz="800" b="1" dirty="0" smtClean="0">
                <a:latin typeface="Browallia New" pitchFamily="34" charset="-34"/>
                <a:cs typeface="Browallia New" pitchFamily="34" charset="-34"/>
              </a:rPr>
              <a:t>Reserved</a:t>
            </a:r>
            <a:endParaRPr lang="en-US" sz="800" b="1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69805" y="2950930"/>
            <a:ext cx="237370" cy="396000"/>
          </a:xfrm>
          <a:prstGeom prst="rect">
            <a:avLst/>
          </a:prstGeom>
          <a:solidFill>
            <a:srgbClr val="55575B"/>
          </a:solidFill>
          <a:ln>
            <a:solidFill>
              <a:srgbClr val="5557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 sz="800" b="1" dirty="0"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SmartX Controller – </a:t>
            </a:r>
            <a:r>
              <a:rPr lang="en-GB" b="1" dirty="0" smtClean="0"/>
              <a:t>AS-BL</a:t>
            </a:r>
            <a:r>
              <a:rPr lang="en-GB" dirty="0" smtClean="0"/>
              <a:t> with 36 I/O points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15"/>
          </p:nvPr>
        </p:nvSpPr>
        <p:spPr>
          <a:xfrm>
            <a:off x="258061" y="604936"/>
            <a:ext cx="8633531" cy="173124"/>
          </a:xfrm>
        </p:spPr>
        <p:txBody>
          <a:bodyPr/>
          <a:lstStyle/>
          <a:p>
            <a:r>
              <a:rPr lang="ru-RU" dirty="0" smtClean="0"/>
              <a:t>Гибкая система В/В</a:t>
            </a:r>
            <a:endParaRPr lang="sv-S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5996924" y="577834"/>
          <a:ext cx="3099370" cy="1182002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857087"/>
                <a:gridCol w="2242283"/>
              </a:tblGrid>
              <a:tr h="2304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/>
                        <a:t>Клеммы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DO1..DO4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  <a:tr h="162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Тип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Digital Outputs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</a:tr>
              <a:tr h="788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Описание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Fix digital outputs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baseline="0" dirty="0" smtClean="0"/>
                        <a:t>Relay, 2A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On/off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3P control (increase/decrease, tristate)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PWM</a:t>
                      </a:r>
                      <a:endParaRPr 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35444" y="1651201"/>
          <a:ext cx="2228245" cy="1471205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733399"/>
                <a:gridCol w="1494846"/>
              </a:tblGrid>
              <a:tr h="2604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/>
                        <a:t>Клеммы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Ua1..Ua20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  <a:tr h="206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Тип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Universal input/output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</a:tr>
              <a:tr h="10039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Описание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/>
                </a:tc>
                <a:tc>
                  <a:txBody>
                    <a:bodyPr/>
                    <a:lstStyle/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Analog output, 0-10V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Voltage input, 0-10V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Digital in, on/off, counter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Temperature, °C or °F</a:t>
                      </a: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RTD, 2-wire 1000Ohm</a:t>
                      </a: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Resistance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35444" y="3188472"/>
          <a:ext cx="2228245" cy="1593856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733399"/>
                <a:gridCol w="1494846"/>
              </a:tblGrid>
              <a:tr h="2604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/>
                        <a:t>Клеммы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Ub1..Ub8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  <a:tr h="206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Тип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Universal input/output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</a:tr>
              <a:tr h="1126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Описание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/>
                </a:tc>
                <a:tc>
                  <a:txBody>
                    <a:bodyPr/>
                    <a:lstStyle/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Analog output, 0-10V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Voltage input, 0-10V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Digital in, on/off, counter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Temperature, °C or °F</a:t>
                      </a: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RTD, 2-wire 1000Ohm</a:t>
                      </a: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Resistance</a:t>
                      </a:r>
                    </a:p>
                    <a:p>
                      <a:pPr marL="87313" lvl="0" indent="-87313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Current input, 0-20 mA</a:t>
                      </a:r>
                      <a:endParaRPr lang="en-US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2803855" y="569770"/>
          <a:ext cx="3099370" cy="1182002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857087"/>
                <a:gridCol w="2242283"/>
              </a:tblGrid>
              <a:tr h="2304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/>
                        <a:t>Клеммы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DO5..DO8</a:t>
                      </a:r>
                      <a:endParaRPr lang="en-US" sz="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  <a:tr h="162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Тип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Digital Outputs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 anchor="ctr"/>
                </a:tc>
              </a:tr>
              <a:tr h="788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Описание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41" marR="662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/>
                        <a:t>Fix digital outputs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900" baseline="0" dirty="0" smtClean="0"/>
                        <a:t>Triac, 0.8 A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On/off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3P control (increase/decrease, tristate)</a:t>
                      </a:r>
                    </a:p>
                    <a:p>
                      <a:pPr marL="87313" indent="-873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sv-S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PWM</a:t>
                      </a:r>
                      <a:endParaRPr 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41" marR="66241" marT="0" marB="0" anchor="ctr"/>
                </a:tc>
              </a:tr>
            </a:tbl>
          </a:graphicData>
        </a:graphic>
      </p:graphicFrame>
      <p:sp>
        <p:nvSpPr>
          <p:cNvPr id="22" name="Rounded Rectangle 21"/>
          <p:cNvSpPr/>
          <p:nvPr/>
        </p:nvSpPr>
        <p:spPr>
          <a:xfrm>
            <a:off x="387579" y="776497"/>
            <a:ext cx="2144606" cy="4161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indent="15874">
              <a:spcBef>
                <a:spcPts val="500"/>
              </a:spcBef>
              <a:buClr>
                <a:schemeClr val="bg2"/>
              </a:buCl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Вход или выход на одной и той же клемме</a:t>
            </a:r>
            <a:r>
              <a:rPr lang="sv-SE" sz="1200" b="1" dirty="0" smtClean="0">
                <a:solidFill>
                  <a:schemeClr val="bg1"/>
                </a:solidFill>
              </a:rPr>
              <a:t>.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95536" y="1201956"/>
            <a:ext cx="2136649" cy="4161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lvl="0" indent="15874" algn="ctr">
              <a:spcBef>
                <a:spcPts val="500"/>
              </a:spcBef>
              <a:buClr>
                <a:schemeClr val="bg2"/>
              </a:buCl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Убраны клеммы </a:t>
            </a:r>
            <a:r>
              <a:rPr lang="en-US" sz="1200" b="1" dirty="0" smtClean="0">
                <a:solidFill>
                  <a:schemeClr val="bg1"/>
                </a:solidFill>
              </a:rPr>
              <a:t>RET</a:t>
            </a:r>
            <a:r>
              <a:rPr lang="ru-RU" sz="1200" b="1" dirty="0" smtClean="0">
                <a:solidFill>
                  <a:schemeClr val="bg1"/>
                </a:solidFill>
              </a:rPr>
              <a:t>,</a:t>
            </a:r>
            <a:r>
              <a:rPr lang="sv-SE" sz="1200" b="1" dirty="0" smtClean="0">
                <a:solidFill>
                  <a:schemeClr val="bg1"/>
                </a:solidFill>
              </a:rPr>
              <a:t> </a:t>
            </a:r>
            <a:r>
              <a:rPr lang="ru-RU" sz="1200" b="1" dirty="0" err="1" smtClean="0">
                <a:solidFill>
                  <a:schemeClr val="bg1"/>
                </a:solidFill>
              </a:rPr>
              <a:t>использ</a:t>
            </a:r>
            <a:r>
              <a:rPr lang="ru-RU" sz="1200" b="1" dirty="0" smtClean="0">
                <a:solidFill>
                  <a:schemeClr val="bg1"/>
                </a:solidFill>
              </a:rPr>
              <a:t>. внешние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  <p:pic>
        <p:nvPicPr>
          <p:cNvPr id="13" name="Content Placeholder 3" descr="36I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3854" y="1848239"/>
            <a:ext cx="5179256" cy="305478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67707" y="2226366"/>
            <a:ext cx="667909" cy="396000"/>
          </a:xfrm>
          <a:prstGeom prst="rect">
            <a:avLst/>
          </a:prstGeom>
          <a:solidFill>
            <a:srgbClr val="55575B"/>
          </a:solidFill>
          <a:ln>
            <a:solidFill>
              <a:srgbClr val="5557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GB" sz="800" b="1" dirty="0" smtClean="0">
                <a:latin typeface="Browallia New" pitchFamily="34" charset="-34"/>
                <a:cs typeface="Browallia New" pitchFamily="34" charset="-34"/>
              </a:rPr>
              <a:t>Reserved</a:t>
            </a:r>
            <a:endParaRPr lang="en-US" sz="800" b="1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61854" y="2998636"/>
            <a:ext cx="237370" cy="396000"/>
          </a:xfrm>
          <a:prstGeom prst="rect">
            <a:avLst/>
          </a:prstGeom>
          <a:solidFill>
            <a:srgbClr val="55575B"/>
          </a:solidFill>
          <a:ln>
            <a:solidFill>
              <a:srgbClr val="5557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 sz="800" b="1" dirty="0"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VideoScreenshot1_Equation_En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6079" y="896465"/>
            <a:ext cx="3491345" cy="19447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Решение </a:t>
            </a:r>
            <a:r>
              <a:rPr lang="en-US" dirty="0" smtClean="0"/>
              <a:t>SmartStruxure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 smtClean="0"/>
              <a:t>SmartX family of ranges introduction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7"/>
          </p:nvPr>
        </p:nvSpPr>
        <p:spPr>
          <a:xfrm>
            <a:off x="252412" y="3028217"/>
            <a:ext cx="7276544" cy="1679947"/>
          </a:xfrm>
        </p:spPr>
        <p:txBody>
          <a:bodyPr/>
          <a:lstStyle/>
          <a:p>
            <a:r>
              <a:rPr lang="ru-RU" sz="1200" dirty="0" smtClean="0"/>
              <a:t>Используя эти продукты</a:t>
            </a:r>
            <a:r>
              <a:rPr lang="en-US" sz="1200" dirty="0" smtClean="0"/>
              <a:t>, </a:t>
            </a:r>
            <a:r>
              <a:rPr lang="ru-RU" sz="1200" dirty="0" smtClean="0"/>
              <a:t>Шнейдер Электрик</a:t>
            </a:r>
            <a:r>
              <a:rPr lang="en-US" sz="1200" dirty="0" smtClean="0"/>
              <a:t> </a:t>
            </a:r>
            <a:r>
              <a:rPr lang="ru-RU" sz="1200" dirty="0" smtClean="0"/>
              <a:t>продолжает предоставлять потребителям </a:t>
            </a:r>
            <a:r>
              <a:rPr lang="ru-RU" sz="1200" b="1" dirty="0" smtClean="0">
                <a:solidFill>
                  <a:schemeClr val="accent6"/>
                </a:solidFill>
              </a:rPr>
              <a:t>полное и конкурентоспособное предложение</a:t>
            </a:r>
            <a:r>
              <a:rPr lang="en-US" sz="1200" b="1" dirty="0" smtClean="0">
                <a:solidFill>
                  <a:schemeClr val="accent6"/>
                </a:solidFill>
              </a:rPr>
              <a:t> </a:t>
            </a:r>
            <a:r>
              <a:rPr lang="ru-RU" sz="1200" dirty="0" smtClean="0"/>
              <a:t>для</a:t>
            </a:r>
            <a:r>
              <a:rPr lang="en-US" sz="1200" dirty="0" smtClean="0"/>
              <a:t> </a:t>
            </a:r>
            <a:r>
              <a:rPr lang="ru-RU" sz="1200" b="1" dirty="0" smtClean="0">
                <a:solidFill>
                  <a:schemeClr val="accent6"/>
                </a:solidFill>
              </a:rPr>
              <a:t>обеспечения эффективности их зданий</a:t>
            </a:r>
            <a:endParaRPr lang="en-US" sz="1200" b="1" dirty="0" smtClean="0">
              <a:solidFill>
                <a:schemeClr val="accent6"/>
              </a:solidFill>
            </a:endParaRPr>
          </a:p>
          <a:p>
            <a:r>
              <a:rPr lang="ru-RU" sz="1200" dirty="0" smtClean="0"/>
              <a:t>Это предложение</a:t>
            </a:r>
            <a:r>
              <a:rPr lang="en-US" sz="1200" dirty="0" smtClean="0"/>
              <a:t>:</a:t>
            </a:r>
          </a:p>
          <a:p>
            <a:pPr marL="407987" lvl="1" indent="-228600"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ru-RU" sz="1100" i="1" dirty="0" smtClean="0"/>
              <a:t>Повышает эффективность на этапах ввода в эксплуатацию, интеграции, эксплуатации и обслуживания</a:t>
            </a:r>
            <a:endParaRPr lang="en-US" sz="1100" i="1" dirty="0" smtClean="0"/>
          </a:p>
          <a:p>
            <a:pPr marL="407987" lvl="1" indent="-228600"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ru-RU" sz="1100" i="1" dirty="0" smtClean="0"/>
              <a:t>Создает интеллектуальность всего решения по управлению зданиями</a:t>
            </a:r>
            <a:r>
              <a:rPr lang="en-US" sz="1100" i="1" dirty="0" smtClean="0"/>
              <a:t> </a:t>
            </a:r>
          </a:p>
          <a:p>
            <a:pPr marL="407987" lvl="1" indent="-228600"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ru-RU" sz="1100" i="1" dirty="0" smtClean="0"/>
              <a:t>Обеспечивает совместимость и качество, гарантированные Шнейдер Электрик</a:t>
            </a:r>
            <a:endParaRPr lang="en-US" sz="1100" i="1" dirty="0"/>
          </a:p>
        </p:txBody>
      </p:sp>
      <p:sp>
        <p:nvSpPr>
          <p:cNvPr id="12" name="Content Placeholder 10"/>
          <p:cNvSpPr txBox="1">
            <a:spLocks/>
          </p:cNvSpPr>
          <p:nvPr/>
        </p:nvSpPr>
        <p:spPr>
          <a:xfrm>
            <a:off x="256362" y="1043041"/>
            <a:ext cx="4481893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3038" lvl="0" indent="-157163" defTabSz="45720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1"/>
                </a:solidFill>
                <a:cs typeface="Arial"/>
              </a:rPr>
              <a:t>В последнее время компания Шнейдер Электрик представила новые интеллектуальные решения для управления зданиями, включая решение SmartStruxure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3038" lvl="0" indent="-157163" defTabSz="45720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1"/>
                </a:solidFill>
                <a:cs typeface="Arial"/>
              </a:rPr>
              <a:t>Компания Шнейдер Электрик анонсирует три линейки оборудования, которые продолжают это развитие и расширяют решение SmartStruxure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</a:p>
          <a:p>
            <a:pPr marL="361950" marR="0" lvl="1" indent="-182563" algn="l" defTabSz="447675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36C746"/>
              </a:buClr>
              <a:buSzTx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SmartX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Контроллер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61950" marR="0" lvl="1" indent="-182563" algn="l" defTabSz="447675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36C746"/>
              </a:buClr>
              <a:buSzTx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SmartX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Датчик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61950" marR="0" lvl="1" indent="-182563" algn="l" defTabSz="447675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36C746"/>
              </a:buClr>
              <a:buSzTx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SmartX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Привод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679202" y="4857155"/>
            <a:ext cx="525690" cy="92333"/>
          </a:xfrm>
        </p:spPr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2"/>
            <a:ext cx="2926080" cy="92333"/>
          </a:xfrm>
        </p:spPr>
        <p:txBody>
          <a:bodyPr/>
          <a:lstStyle/>
          <a:p>
            <a:r>
              <a:rPr lang="en-US" dirty="0" smtClean="0"/>
              <a:t>Confidential Property of Schneider Electric | SmartX Controller – AS-B | </a:t>
            </a:r>
            <a:endParaRPr lang="en-US" dirty="0"/>
          </a:p>
        </p:txBody>
      </p:sp>
      <p:sp>
        <p:nvSpPr>
          <p:cNvPr id="20" name="Freeform 1785"/>
          <p:cNvSpPr>
            <a:spLocks/>
          </p:cNvSpPr>
          <p:nvPr/>
        </p:nvSpPr>
        <p:spPr bwMode="auto">
          <a:xfrm>
            <a:off x="8445580" y="2958196"/>
            <a:ext cx="157228" cy="170955"/>
          </a:xfrm>
          <a:custGeom>
            <a:avLst/>
            <a:gdLst/>
            <a:ahLst/>
            <a:cxnLst>
              <a:cxn ang="0">
                <a:pos x="120" y="55"/>
              </a:cxn>
              <a:cxn ang="0">
                <a:pos x="28" y="3"/>
              </a:cxn>
              <a:cxn ang="0">
                <a:pos x="17" y="0"/>
              </a:cxn>
              <a:cxn ang="0">
                <a:pos x="4" y="6"/>
              </a:cxn>
              <a:cxn ang="0">
                <a:pos x="0" y="19"/>
              </a:cxn>
              <a:cxn ang="0">
                <a:pos x="0" y="45"/>
              </a:cxn>
              <a:cxn ang="0">
                <a:pos x="5" y="51"/>
              </a:cxn>
              <a:cxn ang="0">
                <a:pos x="11" y="45"/>
              </a:cxn>
              <a:cxn ang="0">
                <a:pos x="11" y="19"/>
              </a:cxn>
              <a:cxn ang="0">
                <a:pos x="12" y="12"/>
              </a:cxn>
              <a:cxn ang="0">
                <a:pos x="17" y="10"/>
              </a:cxn>
              <a:cxn ang="0">
                <a:pos x="23" y="12"/>
              </a:cxn>
              <a:cxn ang="0">
                <a:pos x="115" y="65"/>
              </a:cxn>
              <a:cxn ang="0">
                <a:pos x="120" y="71"/>
              </a:cxn>
              <a:cxn ang="0">
                <a:pos x="115" y="78"/>
              </a:cxn>
              <a:cxn ang="0">
                <a:pos x="23" y="131"/>
              </a:cxn>
              <a:cxn ang="0">
                <a:pos x="17" y="133"/>
              </a:cxn>
              <a:cxn ang="0">
                <a:pos x="12" y="131"/>
              </a:cxn>
              <a:cxn ang="0">
                <a:pos x="11" y="124"/>
              </a:cxn>
              <a:cxn ang="0">
                <a:pos x="11" y="95"/>
              </a:cxn>
              <a:cxn ang="0">
                <a:pos x="5" y="90"/>
              </a:cxn>
              <a:cxn ang="0">
                <a:pos x="0" y="95"/>
              </a:cxn>
              <a:cxn ang="0">
                <a:pos x="0" y="124"/>
              </a:cxn>
              <a:cxn ang="0">
                <a:pos x="4" y="137"/>
              </a:cxn>
              <a:cxn ang="0">
                <a:pos x="17" y="143"/>
              </a:cxn>
              <a:cxn ang="0">
                <a:pos x="28" y="140"/>
              </a:cxn>
              <a:cxn ang="0">
                <a:pos x="120" y="88"/>
              </a:cxn>
              <a:cxn ang="0">
                <a:pos x="131" y="71"/>
              </a:cxn>
              <a:cxn ang="0">
                <a:pos x="120" y="55"/>
              </a:cxn>
            </a:cxnLst>
            <a:rect l="0" t="0" r="r" b="b"/>
            <a:pathLst>
              <a:path w="131" h="143">
                <a:moveTo>
                  <a:pt x="120" y="55"/>
                </a:moveTo>
                <a:cubicBezTo>
                  <a:pt x="28" y="3"/>
                  <a:pt x="28" y="3"/>
                  <a:pt x="28" y="3"/>
                </a:cubicBezTo>
                <a:cubicBezTo>
                  <a:pt x="24" y="1"/>
                  <a:pt x="21" y="0"/>
                  <a:pt x="17" y="0"/>
                </a:cubicBezTo>
                <a:cubicBezTo>
                  <a:pt x="12" y="0"/>
                  <a:pt x="7" y="2"/>
                  <a:pt x="4" y="6"/>
                </a:cubicBezTo>
                <a:cubicBezTo>
                  <a:pt x="1" y="9"/>
                  <a:pt x="0" y="14"/>
                  <a:pt x="0" y="19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8"/>
                  <a:pt x="2" y="51"/>
                  <a:pt x="5" y="51"/>
                </a:cubicBezTo>
                <a:cubicBezTo>
                  <a:pt x="8" y="51"/>
                  <a:pt x="11" y="48"/>
                  <a:pt x="11" y="45"/>
                </a:cubicBezTo>
                <a:cubicBezTo>
                  <a:pt x="11" y="19"/>
                  <a:pt x="11" y="19"/>
                  <a:pt x="11" y="19"/>
                </a:cubicBezTo>
                <a:cubicBezTo>
                  <a:pt x="11" y="16"/>
                  <a:pt x="11" y="14"/>
                  <a:pt x="12" y="12"/>
                </a:cubicBezTo>
                <a:cubicBezTo>
                  <a:pt x="14" y="11"/>
                  <a:pt x="15" y="10"/>
                  <a:pt x="17" y="10"/>
                </a:cubicBezTo>
                <a:cubicBezTo>
                  <a:pt x="19" y="10"/>
                  <a:pt x="21" y="11"/>
                  <a:pt x="23" y="12"/>
                </a:cubicBezTo>
                <a:cubicBezTo>
                  <a:pt x="115" y="65"/>
                  <a:pt x="115" y="65"/>
                  <a:pt x="115" y="65"/>
                </a:cubicBezTo>
                <a:cubicBezTo>
                  <a:pt x="118" y="66"/>
                  <a:pt x="120" y="69"/>
                  <a:pt x="120" y="71"/>
                </a:cubicBezTo>
                <a:cubicBezTo>
                  <a:pt x="120" y="74"/>
                  <a:pt x="118" y="76"/>
                  <a:pt x="115" y="78"/>
                </a:cubicBezTo>
                <a:cubicBezTo>
                  <a:pt x="23" y="131"/>
                  <a:pt x="23" y="131"/>
                  <a:pt x="23" y="131"/>
                </a:cubicBezTo>
                <a:cubicBezTo>
                  <a:pt x="21" y="132"/>
                  <a:pt x="19" y="133"/>
                  <a:pt x="17" y="133"/>
                </a:cubicBezTo>
                <a:cubicBezTo>
                  <a:pt x="15" y="133"/>
                  <a:pt x="14" y="132"/>
                  <a:pt x="12" y="131"/>
                </a:cubicBezTo>
                <a:cubicBezTo>
                  <a:pt x="11" y="129"/>
                  <a:pt x="11" y="127"/>
                  <a:pt x="11" y="124"/>
                </a:cubicBezTo>
                <a:cubicBezTo>
                  <a:pt x="11" y="95"/>
                  <a:pt x="11" y="95"/>
                  <a:pt x="11" y="95"/>
                </a:cubicBezTo>
                <a:cubicBezTo>
                  <a:pt x="11" y="92"/>
                  <a:pt x="8" y="90"/>
                  <a:pt x="5" y="90"/>
                </a:cubicBezTo>
                <a:cubicBezTo>
                  <a:pt x="2" y="90"/>
                  <a:pt x="0" y="92"/>
                  <a:pt x="0" y="95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129"/>
                  <a:pt x="1" y="134"/>
                  <a:pt x="4" y="137"/>
                </a:cubicBezTo>
                <a:cubicBezTo>
                  <a:pt x="7" y="141"/>
                  <a:pt x="12" y="143"/>
                  <a:pt x="17" y="143"/>
                </a:cubicBezTo>
                <a:cubicBezTo>
                  <a:pt x="21" y="143"/>
                  <a:pt x="24" y="142"/>
                  <a:pt x="28" y="140"/>
                </a:cubicBezTo>
                <a:cubicBezTo>
                  <a:pt x="120" y="88"/>
                  <a:pt x="120" y="88"/>
                  <a:pt x="120" y="88"/>
                </a:cubicBezTo>
                <a:cubicBezTo>
                  <a:pt x="127" y="84"/>
                  <a:pt x="130" y="78"/>
                  <a:pt x="131" y="71"/>
                </a:cubicBezTo>
                <a:cubicBezTo>
                  <a:pt x="130" y="65"/>
                  <a:pt x="127" y="59"/>
                  <a:pt x="120" y="55"/>
                </a:cubicBezTo>
              </a:path>
            </a:pathLst>
          </a:custGeom>
          <a:solidFill>
            <a:srgbClr val="00A94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Right Brace 22"/>
          <p:cNvSpPr/>
          <p:nvPr/>
        </p:nvSpPr>
        <p:spPr>
          <a:xfrm>
            <a:off x="2014682" y="2357545"/>
            <a:ext cx="195326" cy="628633"/>
          </a:xfrm>
          <a:prstGeom prst="rightBrace">
            <a:avLst>
              <a:gd name="adj1" fmla="val 23148"/>
              <a:gd name="adj2" fmla="val 50000"/>
            </a:avLst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97242" y="2359940"/>
            <a:ext cx="2541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ru-RU" sz="1200" b="1" i="1" dirty="0" smtClean="0">
                <a:solidFill>
                  <a:schemeClr val="bg2"/>
                </a:solidFill>
              </a:rPr>
              <a:t>Интеллектуальные компоненты для интеллектуальных зданий</a:t>
            </a:r>
            <a:endParaRPr lang="en-US" sz="1200" b="1" i="1" dirty="0" smtClean="0">
              <a:solidFill>
                <a:schemeClr val="bg2"/>
              </a:solidFill>
            </a:endParaRPr>
          </a:p>
        </p:txBody>
      </p:sp>
      <p:sp>
        <p:nvSpPr>
          <p:cNvPr id="13" name="Rectangle 12">
            <a:hlinkClick r:id="rId4"/>
          </p:cNvPr>
          <p:cNvSpPr/>
          <p:nvPr/>
        </p:nvSpPr>
        <p:spPr>
          <a:xfrm>
            <a:off x="5035139" y="807523"/>
            <a:ext cx="3687288" cy="2119746"/>
          </a:xfrm>
          <a:prstGeom prst="rect">
            <a:avLst/>
          </a:prstGeom>
          <a:solidFill>
            <a:schemeClr val="bg1">
              <a:alpha val="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hlinkClick r:id="rId4"/>
          </p:cNvPr>
          <p:cNvSpPr/>
          <p:nvPr/>
        </p:nvSpPr>
        <p:spPr>
          <a:xfrm>
            <a:off x="8372104" y="2926835"/>
            <a:ext cx="275045" cy="267627"/>
          </a:xfrm>
          <a:prstGeom prst="rect">
            <a:avLst/>
          </a:prstGeom>
          <a:solidFill>
            <a:schemeClr val="bg1">
              <a:alpha val="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679202" y="4857155"/>
            <a:ext cx="525690" cy="92333"/>
          </a:xfrm>
        </p:spPr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2"/>
            <a:ext cx="2926080" cy="92333"/>
          </a:xfrm>
        </p:spPr>
        <p:txBody>
          <a:bodyPr/>
          <a:lstStyle/>
          <a:p>
            <a:r>
              <a:rPr lang="en-US" dirty="0" smtClean="0"/>
              <a:t>Confidential Property of Schneider Electric | SmartX Controller – AS-B | </a:t>
            </a:r>
            <a:endParaRPr lang="en-US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Content Placeholder 2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Title 23"/>
          <p:cNvSpPr txBox="1">
            <a:spLocks/>
          </p:cNvSpPr>
          <p:nvPr/>
        </p:nvSpPr>
        <p:spPr>
          <a:xfrm>
            <a:off x="252413" y="255999"/>
            <a:ext cx="3749962" cy="55399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4570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/>
            </a:r>
            <a:b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Digital Hub for Buildings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36530" y="1510810"/>
            <a:ext cx="2535894" cy="2535894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461121" y="1754819"/>
            <a:ext cx="1385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E47F00"/>
                </a:solidFill>
              </a:rPr>
              <a:t>Архитектура</a:t>
            </a:r>
            <a:endParaRPr lang="en-US" sz="1400" dirty="0">
              <a:solidFill>
                <a:srgbClr val="E47F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386628" y="2062596"/>
            <a:ext cx="1514206" cy="1514206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ru-RU" sz="900" b="1" dirty="0" smtClean="0"/>
              <a:t>Эффективность инженерных работ</a:t>
            </a:r>
            <a:endParaRPr lang="en-US" sz="900" b="1" dirty="0"/>
          </a:p>
        </p:txBody>
      </p:sp>
      <p:sp>
        <p:nvSpPr>
          <p:cNvPr id="34" name="Oval 33"/>
          <p:cNvSpPr/>
          <p:nvPr/>
        </p:nvSpPr>
        <p:spPr>
          <a:xfrm>
            <a:off x="588376" y="1267940"/>
            <a:ext cx="3044049" cy="3044049"/>
          </a:xfrm>
          <a:prstGeom prst="ellipse">
            <a:avLst/>
          </a:prstGeom>
          <a:noFill/>
          <a:ln w="152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3153079" y="2364293"/>
            <a:ext cx="882087" cy="882087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3110687" y="2611652"/>
            <a:ext cx="1007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</a:rPr>
              <a:t>Эффективность информации</a:t>
            </a:r>
            <a:endParaRPr lang="en-US" sz="800" b="1" dirty="0" smtClean="0">
              <a:solidFill>
                <a:schemeClr val="bg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04807" y="2365293"/>
            <a:ext cx="882087" cy="882087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162415" y="2612652"/>
            <a:ext cx="1007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</a:rPr>
              <a:t>Эффективность интеграции</a:t>
            </a:r>
            <a:endParaRPr lang="en-US" sz="800" b="1" dirty="0" smtClean="0">
              <a:solidFill>
                <a:schemeClr val="bg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1716676" y="3801965"/>
            <a:ext cx="882087" cy="882087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1674284" y="4049324"/>
            <a:ext cx="1007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</a:rPr>
              <a:t>Эффективность управления</a:t>
            </a:r>
            <a:endParaRPr lang="en-US" sz="800" b="1" dirty="0" smtClean="0">
              <a:solidFill>
                <a:schemeClr val="bg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1717676" y="877917"/>
            <a:ext cx="882087" cy="882087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1669346" y="1113400"/>
            <a:ext cx="1007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</a:rPr>
              <a:t>Эффективность обслуживания</a:t>
            </a:r>
            <a:endParaRPr lang="en-US" sz="800" b="1" dirty="0" smtClean="0">
              <a:solidFill>
                <a:schemeClr val="bg1"/>
              </a:solidFill>
            </a:endParaRPr>
          </a:p>
        </p:txBody>
      </p:sp>
      <p:pic>
        <p:nvPicPr>
          <p:cNvPr id="43" name="Picture 42" descr="SmartStruxureLogo_Transpara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884" y="148443"/>
            <a:ext cx="2319003" cy="372697"/>
          </a:xfrm>
          <a:prstGeom prst="rect">
            <a:avLst/>
          </a:prstGeom>
        </p:spPr>
      </p:pic>
      <p:sp>
        <p:nvSpPr>
          <p:cNvPr id="44" name="Content Placeholder 24"/>
          <p:cNvSpPr txBox="1">
            <a:spLocks/>
          </p:cNvSpPr>
          <p:nvPr/>
        </p:nvSpPr>
        <p:spPr>
          <a:xfrm>
            <a:off x="5291300" y="255999"/>
            <a:ext cx="3749962" cy="415498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236538" marR="0" lvl="0" indent="-236538" algn="l" defTabSz="457086" rtl="0" eaLnBrk="1" fontAlgn="auto" latinLnBrk="0" hangingPunct="1">
              <a:lnSpc>
                <a:spcPct val="100000"/>
              </a:lnSpc>
              <a:spcBef>
                <a:spcPts val="288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Глобальный подход</a:t>
            </a: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6538" marR="0" lvl="0" indent="-236538" algn="l" defTabSz="457086" rtl="0" eaLnBrk="1" fontAlgn="auto" latinLnBrk="0" hangingPunct="1">
              <a:lnSpc>
                <a:spcPct val="100000"/>
              </a:lnSpc>
              <a:spcBef>
                <a:spcPts val="288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6538" marR="0" lvl="0" indent="-236538" algn="l" defTabSz="457086" rtl="0" eaLnBrk="1" fontAlgn="auto" latinLnBrk="0" hangingPunct="1">
              <a:lnSpc>
                <a:spcPct val="100000"/>
              </a:lnSpc>
              <a:spcBef>
                <a:spcPts val="288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Эффективность инженерных работ</a:t>
            </a:r>
            <a:endParaRPr kumimoji="0" lang="en-US" sz="1200" b="1" i="0" u="none" strike="noStrike" kern="1200" cap="none" spc="0" normalizeH="0" baseline="0" noProof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1" indent="-220663" algn="l" defTabSz="447567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Снижение затрат на инженерные работы</a:t>
            </a:r>
            <a:endParaRPr kumimoji="0" 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1" indent="-220663" algn="l" defTabSz="447567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Снижение рисков в проектах</a:t>
            </a:r>
            <a:endParaRPr kumimoji="0" 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6538" marR="0" lvl="0" indent="-236538" algn="l" defTabSz="45708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Эффективность интеграции</a:t>
            </a:r>
            <a:endParaRPr kumimoji="0" lang="en-US" sz="1200" b="1" i="0" u="none" strike="noStrike" kern="1200" cap="none" spc="0" normalizeH="0" baseline="0" noProof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1" indent="-220663" algn="l" defTabSz="447567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Снижение затрат на интеграцию </a:t>
            </a:r>
            <a:endParaRPr kumimoji="0" 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1" indent="-220663" algn="l" defTabSz="447567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Возможность построения решений</a:t>
            </a:r>
            <a:endParaRPr kumimoji="0" 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1" indent="-220663" algn="l" defTabSz="447567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Продажа продукции других бизнесов ШЭ</a:t>
            </a:r>
            <a:endParaRPr kumimoji="0" 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6538" marR="0" lvl="0" indent="-236538" algn="l" defTabSz="45708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Эффективность обслуживания</a:t>
            </a:r>
            <a:endParaRPr kumimoji="0" lang="en-US" sz="1200" b="1" i="0" u="none" strike="noStrike" kern="1200" cap="none" spc="0" normalizeH="0" baseline="0" noProof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1" indent="-220663" algn="l" defTabSz="447567" rtl="0" eaLnBrk="1" fontAlgn="auto" latinLnBrk="0" hangingPunct="1">
              <a:lnSpc>
                <a:spcPct val="100000"/>
              </a:lnSpc>
              <a:spcBef>
                <a:spcPts val="288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Упрощение модернизации</a:t>
            </a:r>
            <a:endParaRPr kumimoji="0" 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1" indent="-220663" algn="l" defTabSz="447567" rtl="0" eaLnBrk="1" fontAlgn="auto" latinLnBrk="0" hangingPunct="1">
              <a:lnSpc>
                <a:spcPct val="100000"/>
              </a:lnSpc>
              <a:spcBef>
                <a:spcPts val="288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Оптимизация энергопотребления</a:t>
            </a:r>
            <a:endParaRPr kumimoji="0" 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1" indent="-220663" algn="l" defTabSz="447567" rtl="0" eaLnBrk="1" fontAlgn="auto" latinLnBrk="0" hangingPunct="1">
              <a:lnSpc>
                <a:spcPct val="100000"/>
              </a:lnSpc>
              <a:spcBef>
                <a:spcPts val="288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Максимальное использование пространства</a:t>
            </a:r>
            <a:endParaRPr kumimoji="0" 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1" indent="-220663" algn="l" defTabSz="447567" rtl="0" eaLnBrk="1" fontAlgn="auto" latinLnBrk="0" hangingPunct="1">
              <a:lnSpc>
                <a:spcPct val="100000"/>
              </a:lnSpc>
              <a:spcBef>
                <a:spcPts val="288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Оптимизация использования активов</a:t>
            </a:r>
            <a:endParaRPr kumimoji="0" 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6538" marR="0" lvl="0" indent="-236538" algn="l" defTabSz="45708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Эффективность информации</a:t>
            </a:r>
            <a:endParaRPr kumimoji="0" lang="en-US" sz="1200" b="1" i="0" u="none" strike="noStrike" kern="1200" cap="none" spc="0" normalizeH="0" baseline="0" noProof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1" indent="-220663" algn="l" defTabSz="447567" rtl="0" eaLnBrk="1" fontAlgn="auto" latinLnBrk="0" hangingPunct="1">
              <a:lnSpc>
                <a:spcPct val="100000"/>
              </a:lnSpc>
              <a:spcBef>
                <a:spcPts val="288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Отчетность и пользовательский интерфейс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6538" marR="0" lvl="0" indent="-236538" algn="l" defTabSz="45708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Эффективность управления</a:t>
            </a:r>
            <a:endParaRPr kumimoji="0" lang="en-US" sz="1200" b="1" i="0" u="none" strike="noStrike" kern="1200" cap="none" spc="0" normalizeH="0" baseline="0" noProof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1" indent="-220663" algn="l" defTabSz="447567" rtl="0" eaLnBrk="1" fontAlgn="auto" latinLnBrk="0" hangingPunct="1">
              <a:lnSpc>
                <a:spcPct val="100000"/>
              </a:lnSpc>
              <a:spcBef>
                <a:spcPts val="288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Понятное и надежное управление</a:t>
            </a:r>
            <a:endParaRPr kumimoji="0" 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1" indent="-220663" algn="l" defTabSz="447567" rtl="0" eaLnBrk="1" fontAlgn="auto" latinLnBrk="0" hangingPunct="1">
              <a:lnSpc>
                <a:spcPct val="100000"/>
              </a:lnSpc>
              <a:spcBef>
                <a:spcPts val="288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Простота использования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ontent Placeholder 53"/>
          <p:cNvSpPr>
            <a:spLocks noGrp="1"/>
          </p:cNvSpPr>
          <p:nvPr>
            <p:ph sz="quarter" idx="11"/>
          </p:nvPr>
        </p:nvSpPr>
        <p:spPr>
          <a:xfrm>
            <a:off x="252413" y="923369"/>
            <a:ext cx="3733661" cy="3871829"/>
          </a:xfrm>
          <a:noFill/>
        </p:spPr>
        <p:txBody>
          <a:bodyPr/>
          <a:lstStyle/>
          <a:p>
            <a:pPr marL="169800" indent="-169800">
              <a:buNone/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Высокоскоростные и надежные коммуникации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1181" lvl="1" indent="-171387"/>
            <a:r>
              <a:rPr lang="en-US" sz="1100" dirty="0" smtClean="0"/>
              <a:t>IP </a:t>
            </a:r>
            <a:r>
              <a:rPr lang="ru-RU" sz="1100" dirty="0" smtClean="0"/>
              <a:t>коммуникации быстрее</a:t>
            </a:r>
            <a:r>
              <a:rPr lang="en-US" sz="1100" dirty="0" smtClean="0"/>
              <a:t>!</a:t>
            </a:r>
          </a:p>
          <a:p>
            <a:pPr marL="341181" lvl="1" indent="-171387"/>
            <a:r>
              <a:rPr lang="en-US" sz="1100" dirty="0" smtClean="0"/>
              <a:t>IP </a:t>
            </a:r>
            <a:r>
              <a:rPr lang="ru-RU" sz="1100" dirty="0" smtClean="0"/>
              <a:t>коммуникации на уровне полевой шины уменьшает влияние повреждений шины</a:t>
            </a:r>
            <a:endParaRPr lang="en-US" sz="1100" dirty="0" smtClean="0"/>
          </a:p>
          <a:p>
            <a:endParaRPr lang="en-US" sz="600" dirty="0" smtClean="0"/>
          </a:p>
          <a:p>
            <a:pPr marL="169800" indent="-169800">
              <a:buNone/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Повышенная сетевая безопасность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1181" lvl="1" indent="-171387"/>
            <a:r>
              <a:rPr lang="ru-RU" sz="1100" dirty="0" smtClean="0"/>
              <a:t>Защита (шифрование) на уровне полевой шины</a:t>
            </a:r>
            <a:endParaRPr lang="en-US" sz="1100" dirty="0" smtClean="0"/>
          </a:p>
          <a:p>
            <a:endParaRPr lang="en-US" sz="600" dirty="0" smtClean="0"/>
          </a:p>
          <a:p>
            <a:pPr marL="169800" indent="-169800">
              <a:buNone/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Повышение качества аналитики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1181" lvl="1" indent="-171387"/>
            <a:r>
              <a:rPr lang="ru-RU" sz="1100" dirty="0" smtClean="0"/>
              <a:t>Высокая пропускная способность сети</a:t>
            </a:r>
            <a:r>
              <a:rPr lang="en-US" sz="1100" dirty="0" smtClean="0"/>
              <a:t> = </a:t>
            </a:r>
            <a:r>
              <a:rPr lang="ru-RU" sz="1100" dirty="0" smtClean="0"/>
              <a:t>сбор большего объема данных (трендов)</a:t>
            </a:r>
            <a:endParaRPr lang="en-US" sz="1100" dirty="0" smtClean="0"/>
          </a:p>
          <a:p>
            <a:pPr marL="341181" lvl="1" indent="-171387"/>
            <a:r>
              <a:rPr lang="ru-RU" sz="1100" dirty="0" smtClean="0"/>
              <a:t>Более высокое качество аналитики</a:t>
            </a:r>
            <a:endParaRPr lang="en-US" sz="1100" dirty="0" smtClean="0"/>
          </a:p>
          <a:p>
            <a:endParaRPr lang="en-US" sz="600" dirty="0" smtClean="0"/>
          </a:p>
          <a:p>
            <a:pPr marL="169800" indent="-169800">
              <a:buNone/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Гибкость архитектуры системы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1181" lvl="1" indent="-171387"/>
            <a:r>
              <a:rPr lang="ru-RU" sz="1100" dirty="0" smtClean="0"/>
              <a:t>Различные топологии</a:t>
            </a:r>
            <a:endParaRPr lang="en-US" sz="1100" dirty="0" smtClean="0"/>
          </a:p>
          <a:p>
            <a:endParaRPr lang="en-US" sz="600" dirty="0" smtClean="0"/>
          </a:p>
          <a:p>
            <a:pPr marL="169800" indent="-169800">
              <a:buNone/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Легче в обслуживании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снижение затрат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1181" lvl="1" indent="-171387"/>
            <a:r>
              <a:rPr lang="ru-RU" sz="1100" dirty="0" smtClean="0"/>
              <a:t>Удобное обслуживание</a:t>
            </a:r>
            <a:endParaRPr lang="en-US" sz="1100" dirty="0" smtClean="0"/>
          </a:p>
          <a:p>
            <a:pPr marL="341181" lvl="1" indent="-171387"/>
            <a:r>
              <a:rPr lang="ru-RU" sz="1100" dirty="0" smtClean="0"/>
              <a:t>Быстрее обновление и исправления</a:t>
            </a:r>
            <a:endParaRPr lang="en-US" sz="1100" dirty="0"/>
          </a:p>
        </p:txBody>
      </p:sp>
      <p:sp>
        <p:nvSpPr>
          <p:cNvPr id="92" name="Text Placeholder 9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5202942" y="1641199"/>
            <a:ext cx="366250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oval" w="sm" len="sm"/>
            <a:tailEnd type="oval" w="sm" len="sm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2" name="Text Box 51"/>
          <p:cNvSpPr txBox="1">
            <a:spLocks noChangeArrowheads="1"/>
          </p:cNvSpPr>
          <p:nvPr/>
        </p:nvSpPr>
        <p:spPr bwMode="auto">
          <a:xfrm>
            <a:off x="8156082" y="1500635"/>
            <a:ext cx="81837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029"/>
            <a:r>
              <a:rPr lang="en-US" sz="700" dirty="0" smtClean="0">
                <a:solidFill>
                  <a:srgbClr val="009530"/>
                </a:solidFill>
              </a:rPr>
              <a:t>IP </a:t>
            </a:r>
            <a:r>
              <a:rPr lang="ru-RU" sz="700" dirty="0" smtClean="0">
                <a:solidFill>
                  <a:srgbClr val="009530"/>
                </a:solidFill>
              </a:rPr>
              <a:t>сеть </a:t>
            </a:r>
            <a:r>
              <a:rPr lang="ru-RU" sz="700" dirty="0" err="1" smtClean="0">
                <a:solidFill>
                  <a:srgbClr val="009530"/>
                </a:solidFill>
              </a:rPr>
              <a:t>предпр</a:t>
            </a:r>
            <a:r>
              <a:rPr lang="ru-RU" sz="700" dirty="0" smtClean="0">
                <a:solidFill>
                  <a:srgbClr val="009530"/>
                </a:solidFill>
              </a:rPr>
              <a:t>.</a:t>
            </a:r>
            <a:endParaRPr lang="en-US" sz="700" dirty="0">
              <a:solidFill>
                <a:srgbClr val="009530"/>
              </a:solidFill>
            </a:endParaRPr>
          </a:p>
        </p:txBody>
      </p:sp>
      <p:cxnSp>
        <p:nvCxnSpPr>
          <p:cNvPr id="13" name="Straight Connector 32"/>
          <p:cNvCxnSpPr>
            <a:cxnSpLocks noChangeShapeType="1"/>
          </p:cNvCxnSpPr>
          <p:nvPr/>
        </p:nvCxnSpPr>
        <p:spPr bwMode="auto">
          <a:xfrm flipV="1">
            <a:off x="6165817" y="2016529"/>
            <a:ext cx="0" cy="179852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oval" w="sm" len="sm"/>
            <a:tailEnd type="oval" w="sm" len="sm"/>
          </a:ln>
        </p:spPr>
      </p:cxnSp>
      <p:sp>
        <p:nvSpPr>
          <p:cNvPr id="14" name="Line 5"/>
          <p:cNvSpPr>
            <a:spLocks noChangeShapeType="1"/>
          </p:cNvSpPr>
          <p:nvPr/>
        </p:nvSpPr>
        <p:spPr bwMode="auto">
          <a:xfrm flipV="1">
            <a:off x="6841948" y="1266157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" name="Picture 88" descr="Workstation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99276" y="1020891"/>
            <a:ext cx="416845" cy="4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51"/>
          <p:cNvSpPr txBox="1">
            <a:spLocks noChangeArrowheads="1"/>
          </p:cNvSpPr>
          <p:nvPr/>
        </p:nvSpPr>
        <p:spPr bwMode="auto">
          <a:xfrm>
            <a:off x="5862479" y="1020896"/>
            <a:ext cx="788836" cy="30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ru-RU" sz="700" dirty="0" smtClean="0">
                <a:solidFill>
                  <a:srgbClr val="626469"/>
                </a:solidFill>
              </a:rPr>
              <a:t>Сервер предприятия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 flipV="1">
            <a:off x="5535297" y="1270036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8" name="Picture 91" descr="Enterprise_software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5314" y="1019047"/>
            <a:ext cx="659284" cy="36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Line 5"/>
          <p:cNvSpPr>
            <a:spLocks noChangeShapeType="1"/>
          </p:cNvSpPr>
          <p:nvPr/>
        </p:nvSpPr>
        <p:spPr bwMode="auto">
          <a:xfrm flipV="1">
            <a:off x="8131669" y="1281442"/>
            <a:ext cx="0" cy="3683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98" descr="Laptop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52578" y="1029483"/>
            <a:ext cx="465086" cy="41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Line 19"/>
          <p:cNvSpPr>
            <a:spLocks noChangeShapeType="1"/>
          </p:cNvSpPr>
          <p:nvPr/>
        </p:nvSpPr>
        <p:spPr bwMode="auto">
          <a:xfrm flipV="1">
            <a:off x="6137229" y="1637028"/>
            <a:ext cx="0" cy="385762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 descr="AS_IOmodules_300px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3760" y="1875213"/>
            <a:ext cx="1189692" cy="47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51"/>
          <p:cNvSpPr txBox="1">
            <a:spLocks noChangeArrowheads="1"/>
          </p:cNvSpPr>
          <p:nvPr/>
        </p:nvSpPr>
        <p:spPr bwMode="auto">
          <a:xfrm>
            <a:off x="7039936" y="1078577"/>
            <a:ext cx="88666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WorkStation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24" name="Text Box 51"/>
          <p:cNvSpPr txBox="1">
            <a:spLocks noChangeArrowheads="1"/>
          </p:cNvSpPr>
          <p:nvPr/>
        </p:nvSpPr>
        <p:spPr bwMode="auto">
          <a:xfrm>
            <a:off x="8208898" y="1084337"/>
            <a:ext cx="656549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dirty="0" smtClean="0">
                <a:solidFill>
                  <a:srgbClr val="626469"/>
                </a:solidFill>
              </a:rPr>
              <a:t>WebStation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5742246" y="3452557"/>
            <a:ext cx="686240" cy="200055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b="1" dirty="0" smtClean="0">
                <a:solidFill>
                  <a:srgbClr val="3DCD58"/>
                </a:solidFill>
                <a:cs typeface="Arial" pitchFamily="34" charset="0"/>
              </a:rPr>
              <a:t>BACnet / IP</a:t>
            </a:r>
            <a:endParaRPr lang="en-US" sz="700" b="1" dirty="0">
              <a:solidFill>
                <a:srgbClr val="3DCD58"/>
              </a:solidFill>
              <a:cs typeface="Arial" pitchFamily="34" charset="0"/>
            </a:endParaRPr>
          </a:p>
        </p:txBody>
      </p:sp>
      <p:sp>
        <p:nvSpPr>
          <p:cNvPr id="28" name="Line 3"/>
          <p:cNvSpPr>
            <a:spLocks noChangeShapeType="1"/>
          </p:cNvSpPr>
          <p:nvPr/>
        </p:nvSpPr>
        <p:spPr bwMode="auto">
          <a:xfrm>
            <a:off x="6155852" y="2501415"/>
            <a:ext cx="32588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none" w="med" len="med"/>
            <a:tailEnd type="none" w="med" len="med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29" name="Line 3"/>
          <p:cNvSpPr>
            <a:spLocks noChangeShapeType="1"/>
          </p:cNvSpPr>
          <p:nvPr/>
        </p:nvSpPr>
        <p:spPr bwMode="auto">
          <a:xfrm>
            <a:off x="6152975" y="3009903"/>
            <a:ext cx="32588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none" w="med" len="med"/>
            <a:tailEnd type="none" w="med" len="med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grpSp>
        <p:nvGrpSpPr>
          <p:cNvPr id="2" name="Group 95"/>
          <p:cNvGrpSpPr/>
          <p:nvPr/>
        </p:nvGrpSpPr>
        <p:grpSpPr>
          <a:xfrm>
            <a:off x="6408372" y="2284458"/>
            <a:ext cx="502192" cy="488518"/>
            <a:chOff x="0" y="0"/>
            <a:chExt cx="596950" cy="653142"/>
          </a:xfrm>
        </p:grpSpPr>
        <p:pic>
          <p:nvPicPr>
            <p:cNvPr id="34" name="Picture 33" descr="Image64.jpg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297996" y="20410"/>
              <a:ext cx="298954" cy="632732"/>
            </a:xfrm>
            <a:prstGeom prst="rect">
              <a:avLst/>
            </a:prstGeom>
          </p:spPr>
        </p:pic>
        <p:pic>
          <p:nvPicPr>
            <p:cNvPr id="35" name="Picture 34" descr="Image6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0" y="0"/>
              <a:ext cx="338818" cy="591518"/>
            </a:xfrm>
            <a:prstGeom prst="rect">
              <a:avLst/>
            </a:prstGeom>
          </p:spPr>
        </p:pic>
      </p:grpSp>
      <p:grpSp>
        <p:nvGrpSpPr>
          <p:cNvPr id="3" name="Group 95"/>
          <p:cNvGrpSpPr/>
          <p:nvPr/>
        </p:nvGrpSpPr>
        <p:grpSpPr>
          <a:xfrm>
            <a:off x="6405501" y="2783391"/>
            <a:ext cx="502192" cy="488518"/>
            <a:chOff x="0" y="0"/>
            <a:chExt cx="596950" cy="653142"/>
          </a:xfrm>
        </p:grpSpPr>
        <p:pic>
          <p:nvPicPr>
            <p:cNvPr id="37" name="Picture 36" descr="Image64.jpg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297996" y="20410"/>
              <a:ext cx="298954" cy="632732"/>
            </a:xfrm>
            <a:prstGeom prst="rect">
              <a:avLst/>
            </a:prstGeom>
          </p:spPr>
        </p:pic>
        <p:pic>
          <p:nvPicPr>
            <p:cNvPr id="38" name="Picture 37" descr="Image6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0" y="0"/>
              <a:ext cx="338818" cy="591518"/>
            </a:xfrm>
            <a:prstGeom prst="rect">
              <a:avLst/>
            </a:prstGeom>
          </p:spPr>
        </p:pic>
      </p:grpSp>
      <p:sp>
        <p:nvSpPr>
          <p:cNvPr id="39" name="Line 3"/>
          <p:cNvSpPr>
            <a:spLocks noChangeShapeType="1"/>
          </p:cNvSpPr>
          <p:nvPr/>
        </p:nvSpPr>
        <p:spPr bwMode="auto">
          <a:xfrm>
            <a:off x="6150107" y="3580397"/>
            <a:ext cx="32588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none" w="med" len="med"/>
            <a:tailEnd type="none" w="med" len="med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50" name="Text Box 51"/>
          <p:cNvSpPr txBox="1">
            <a:spLocks noChangeArrowheads="1"/>
          </p:cNvSpPr>
          <p:nvPr/>
        </p:nvSpPr>
        <p:spPr bwMode="auto">
          <a:xfrm>
            <a:off x="5202942" y="1878095"/>
            <a:ext cx="604413" cy="63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ctr" defTabSz="457029">
              <a:defRPr/>
            </a:pPr>
            <a:r>
              <a:rPr lang="ru-RU" sz="700" dirty="0" smtClean="0">
                <a:solidFill>
                  <a:srgbClr val="626469"/>
                </a:solidFill>
              </a:rPr>
              <a:t>Источник питания</a:t>
            </a:r>
            <a:r>
              <a:rPr lang="en-US" sz="700" dirty="0" smtClean="0">
                <a:solidFill>
                  <a:srgbClr val="626469"/>
                </a:solidFill>
              </a:rPr>
              <a:t>,</a:t>
            </a:r>
          </a:p>
          <a:p>
            <a:pPr algn="ctr" defTabSz="457029">
              <a:defRPr/>
            </a:pPr>
            <a:r>
              <a:rPr lang="en-US" sz="700" b="1" dirty="0" smtClean="0">
                <a:solidFill>
                  <a:srgbClr val="626469"/>
                </a:solidFill>
              </a:rPr>
              <a:t>AS-P</a:t>
            </a:r>
            <a:r>
              <a:rPr lang="en-US" sz="700" dirty="0" smtClean="0">
                <a:solidFill>
                  <a:srgbClr val="626469"/>
                </a:solidFill>
              </a:rPr>
              <a:t>,</a:t>
            </a:r>
          </a:p>
          <a:p>
            <a:pPr algn="ctr" defTabSz="457029">
              <a:defRPr/>
            </a:pPr>
            <a:r>
              <a:rPr lang="ru-RU" sz="700" dirty="0" smtClean="0">
                <a:solidFill>
                  <a:srgbClr val="626469"/>
                </a:solidFill>
              </a:rPr>
              <a:t>модули</a:t>
            </a:r>
            <a:r>
              <a:rPr lang="en-US" sz="700" dirty="0" smtClean="0">
                <a:solidFill>
                  <a:srgbClr val="626469"/>
                </a:solidFill>
              </a:rPr>
              <a:t> </a:t>
            </a:r>
            <a:r>
              <a:rPr lang="ru-RU" sz="700" dirty="0" smtClean="0">
                <a:solidFill>
                  <a:srgbClr val="626469"/>
                </a:solidFill>
              </a:rPr>
              <a:t>В</a:t>
            </a:r>
            <a:r>
              <a:rPr lang="en-US" sz="700" dirty="0" smtClean="0">
                <a:solidFill>
                  <a:srgbClr val="626469"/>
                </a:solidFill>
              </a:rPr>
              <a:t>/</a:t>
            </a:r>
            <a:r>
              <a:rPr lang="ru-RU" sz="700" dirty="0" smtClean="0">
                <a:solidFill>
                  <a:srgbClr val="626469"/>
                </a:solidFill>
              </a:rPr>
              <a:t>В</a:t>
            </a:r>
            <a:endParaRPr lang="en-US" sz="700" dirty="0">
              <a:solidFill>
                <a:srgbClr val="626469"/>
              </a:solidFill>
            </a:endParaRPr>
          </a:p>
        </p:txBody>
      </p:sp>
      <p:sp>
        <p:nvSpPr>
          <p:cNvPr id="51" name="Text Box 51"/>
          <p:cNvSpPr txBox="1">
            <a:spLocks noChangeArrowheads="1"/>
          </p:cNvSpPr>
          <p:nvPr/>
        </p:nvSpPr>
        <p:spPr bwMode="auto">
          <a:xfrm>
            <a:off x="8015607" y="1916345"/>
            <a:ext cx="468337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ctr" defTabSz="457029">
              <a:defRPr/>
            </a:pPr>
            <a:r>
              <a:rPr lang="en-US" sz="700" b="1" dirty="0" smtClean="0">
                <a:solidFill>
                  <a:srgbClr val="626469"/>
                </a:solidFill>
              </a:rPr>
              <a:t>AS-B</a:t>
            </a:r>
          </a:p>
        </p:txBody>
      </p:sp>
      <p:pic>
        <p:nvPicPr>
          <p:cNvPr id="55" name="Picture 54" descr="VAV Controller_Gray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6428852" y="3235998"/>
            <a:ext cx="418965" cy="645970"/>
          </a:xfrm>
          <a:prstGeom prst="rect">
            <a:avLst/>
          </a:prstGeom>
        </p:spPr>
      </p:pic>
      <p:pic>
        <p:nvPicPr>
          <p:cNvPr id="57" name="Picture 56" descr="VAV Controller_Gray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8043224" y="2685276"/>
            <a:ext cx="418965" cy="645970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 rot="16200000">
            <a:off x="7342037" y="3453566"/>
            <a:ext cx="686240" cy="200055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</a:bodyPr>
          <a:lstStyle/>
          <a:p>
            <a:pPr defTabSz="457029">
              <a:defRPr/>
            </a:pPr>
            <a:r>
              <a:rPr lang="en-US" sz="700" b="1" dirty="0" smtClean="0">
                <a:solidFill>
                  <a:srgbClr val="3DCD58"/>
                </a:solidFill>
                <a:cs typeface="Arial" pitchFamily="34" charset="0"/>
              </a:rPr>
              <a:t>BACnet / IP</a:t>
            </a:r>
            <a:endParaRPr lang="en-US" sz="700" b="1" dirty="0">
              <a:solidFill>
                <a:srgbClr val="3DCD58"/>
              </a:solidFill>
              <a:cs typeface="Arial" pitchFamily="34" charset="0"/>
            </a:endParaRPr>
          </a:p>
        </p:txBody>
      </p:sp>
      <p:sp>
        <p:nvSpPr>
          <p:cNvPr id="75" name="Line 3"/>
          <p:cNvSpPr>
            <a:spLocks noChangeShapeType="1"/>
          </p:cNvSpPr>
          <p:nvPr/>
        </p:nvSpPr>
        <p:spPr bwMode="auto">
          <a:xfrm>
            <a:off x="7755642" y="2460032"/>
            <a:ext cx="32588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none" w="med" len="med"/>
            <a:tailEnd type="none" w="med" len="med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76" name="Line 3"/>
          <p:cNvSpPr>
            <a:spLocks noChangeShapeType="1"/>
          </p:cNvSpPr>
          <p:nvPr/>
        </p:nvSpPr>
        <p:spPr bwMode="auto">
          <a:xfrm>
            <a:off x="7752765" y="3029080"/>
            <a:ext cx="32588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none" w="med" len="med"/>
            <a:tailEnd type="none" w="med" len="med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grpSp>
        <p:nvGrpSpPr>
          <p:cNvPr id="4" name="Group 95"/>
          <p:cNvGrpSpPr/>
          <p:nvPr/>
        </p:nvGrpSpPr>
        <p:grpSpPr>
          <a:xfrm>
            <a:off x="8008161" y="2243076"/>
            <a:ext cx="502192" cy="488518"/>
            <a:chOff x="0" y="0"/>
            <a:chExt cx="596950" cy="653142"/>
          </a:xfrm>
        </p:grpSpPr>
        <p:pic>
          <p:nvPicPr>
            <p:cNvPr id="81" name="Picture 80" descr="Image64.jpg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297996" y="20410"/>
              <a:ext cx="298954" cy="632732"/>
            </a:xfrm>
            <a:prstGeom prst="rect">
              <a:avLst/>
            </a:prstGeom>
          </p:spPr>
        </p:pic>
        <p:pic>
          <p:nvPicPr>
            <p:cNvPr id="82" name="Picture 81" descr="Image6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0" y="0"/>
              <a:ext cx="338818" cy="591518"/>
            </a:xfrm>
            <a:prstGeom prst="rect">
              <a:avLst/>
            </a:prstGeom>
          </p:spPr>
        </p:pic>
      </p:grpSp>
      <p:sp>
        <p:nvSpPr>
          <p:cNvPr id="86" name="Line 3"/>
          <p:cNvSpPr>
            <a:spLocks noChangeShapeType="1"/>
          </p:cNvSpPr>
          <p:nvPr/>
        </p:nvSpPr>
        <p:spPr bwMode="auto">
          <a:xfrm>
            <a:off x="7749897" y="3581406"/>
            <a:ext cx="325887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none" w="med" len="med"/>
            <a:tailEnd type="none" w="med" len="med"/>
          </a:ln>
        </p:spPr>
        <p:txBody>
          <a:bodyPr wrap="none" lIns="91404" tIns="45702" rIns="91404" bIns="45702" anchor="ctr"/>
          <a:lstStyle/>
          <a:p>
            <a:pPr defTabSz="457029">
              <a:defRPr/>
            </a:pPr>
            <a:endParaRPr lang="en-US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pic>
        <p:nvPicPr>
          <p:cNvPr id="88" name="Picture 87" descr="VAV Controller_Gray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8028642" y="3237006"/>
            <a:ext cx="418965" cy="645970"/>
          </a:xfrm>
          <a:prstGeom prst="rect">
            <a:avLst/>
          </a:prstGeom>
        </p:spPr>
      </p:pic>
      <p:pic>
        <p:nvPicPr>
          <p:cNvPr id="53" name="Picture 52" descr="C1_1-29-2013_Closed.jpg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9FBFA"/>
              </a:clrFrom>
              <a:clrTo>
                <a:srgbClr val="F9FBFA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400492" y="1787894"/>
            <a:ext cx="685732" cy="553809"/>
          </a:xfrm>
          <a:prstGeom prst="rect">
            <a:avLst/>
          </a:prstGeom>
          <a:ln>
            <a:noFill/>
          </a:ln>
        </p:spPr>
      </p:pic>
      <p:cxnSp>
        <p:nvCxnSpPr>
          <p:cNvPr id="72" name="Straight Connector 32"/>
          <p:cNvCxnSpPr>
            <a:cxnSpLocks noChangeShapeType="1"/>
          </p:cNvCxnSpPr>
          <p:nvPr/>
        </p:nvCxnSpPr>
        <p:spPr bwMode="auto">
          <a:xfrm flipV="1">
            <a:off x="7765607" y="2192151"/>
            <a:ext cx="0" cy="1622902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oval" w="sm" len="sm"/>
            <a:tailEnd type="none" w="sm" len="sm"/>
          </a:ln>
        </p:spPr>
      </p:cxnSp>
      <p:sp>
        <p:nvSpPr>
          <p:cNvPr id="90" name="Line 19"/>
          <p:cNvSpPr>
            <a:spLocks noChangeShapeType="1"/>
          </p:cNvSpPr>
          <p:nvPr/>
        </p:nvSpPr>
        <p:spPr bwMode="auto">
          <a:xfrm flipV="1">
            <a:off x="7688479" y="1644100"/>
            <a:ext cx="0" cy="215011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 lIns="91404" tIns="45702" rIns="91404" bIns="45702"/>
          <a:lstStyle/>
          <a:p>
            <a:pPr defTabSz="45702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0" name="Content Placeholder 8"/>
          <p:cNvSpPr txBox="1">
            <a:spLocks/>
          </p:cNvSpPr>
          <p:nvPr/>
        </p:nvSpPr>
        <p:spPr>
          <a:xfrm>
            <a:off x="5319209" y="3806402"/>
            <a:ext cx="3580411" cy="579646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marL="15874" indent="-157108" algn="ctr" defTabSz="457029">
              <a:buClr>
                <a:srgbClr val="3DCD58"/>
              </a:buClr>
              <a:defRPr/>
            </a:pPr>
            <a:r>
              <a:rPr lang="ru-RU" sz="900" b="1" dirty="0" smtClean="0">
                <a:solidFill>
                  <a:srgbClr val="42B4E6"/>
                </a:solidFill>
                <a:cs typeface="Arial"/>
              </a:rPr>
              <a:t>Архитектура решения </a:t>
            </a:r>
            <a:r>
              <a:rPr lang="en-US" sz="900" b="1" dirty="0" smtClean="0">
                <a:solidFill>
                  <a:srgbClr val="42B4E6"/>
                </a:solidFill>
                <a:cs typeface="Arial"/>
              </a:rPr>
              <a:t>SmartStruxure</a:t>
            </a:r>
          </a:p>
          <a:p>
            <a:pPr marL="15874" indent="-157108" algn="ctr" defTabSz="457029">
              <a:buClr>
                <a:srgbClr val="3DCD58"/>
              </a:buClr>
              <a:defRPr/>
            </a:pPr>
            <a:r>
              <a:rPr lang="ru-RU" sz="900" dirty="0" smtClean="0">
                <a:solidFill>
                  <a:srgbClr val="42B4E6"/>
                </a:solidFill>
                <a:cs typeface="Arial"/>
              </a:rPr>
              <a:t>со </a:t>
            </a:r>
            <a:r>
              <a:rPr lang="en-US" sz="900" dirty="0" err="1" smtClean="0">
                <a:solidFill>
                  <a:srgbClr val="42B4E6"/>
                </a:solidFill>
                <a:cs typeface="Arial"/>
              </a:rPr>
              <a:t>SmartX</a:t>
            </a:r>
            <a:r>
              <a:rPr lang="en-US" sz="900" dirty="0" smtClean="0">
                <a:solidFill>
                  <a:srgbClr val="42B4E6"/>
                </a:solidFill>
                <a:cs typeface="Arial"/>
              </a:rPr>
              <a:t> </a:t>
            </a:r>
            <a:r>
              <a:rPr lang="ru-RU" sz="900" dirty="0" smtClean="0">
                <a:solidFill>
                  <a:srgbClr val="42B4E6"/>
                </a:solidFill>
                <a:cs typeface="Arial"/>
              </a:rPr>
              <a:t>Контроллерами</a:t>
            </a:r>
            <a:r>
              <a:rPr lang="en-US" sz="900" dirty="0" smtClean="0">
                <a:solidFill>
                  <a:srgbClr val="42B4E6"/>
                </a:solidFill>
                <a:cs typeface="Arial"/>
              </a:rPr>
              <a:t> (</a:t>
            </a:r>
            <a:r>
              <a:rPr lang="ru-RU" sz="900" dirty="0" smtClean="0">
                <a:solidFill>
                  <a:srgbClr val="42B4E6"/>
                </a:solidFill>
                <a:cs typeface="Arial"/>
              </a:rPr>
              <a:t>выпуск 2016-</a:t>
            </a:r>
            <a:r>
              <a:rPr lang="en-US" sz="900" dirty="0" smtClean="0">
                <a:solidFill>
                  <a:srgbClr val="42B4E6"/>
                </a:solidFill>
                <a:cs typeface="Arial"/>
              </a:rPr>
              <a:t>2017)</a:t>
            </a:r>
          </a:p>
          <a:p>
            <a:pPr marL="15874" indent="-157108" algn="ctr" defTabSz="457029">
              <a:spcBef>
                <a:spcPts val="200"/>
              </a:spcBef>
              <a:buClr>
                <a:srgbClr val="3DCD58"/>
              </a:buClr>
              <a:defRPr/>
            </a:pPr>
            <a:r>
              <a:rPr lang="ru-RU" sz="900" i="1" dirty="0" smtClean="0">
                <a:solidFill>
                  <a:srgbClr val="42B4E6"/>
                </a:solidFill>
                <a:cs typeface="Arial"/>
              </a:rPr>
              <a:t>Распространяет</a:t>
            </a:r>
            <a:r>
              <a:rPr lang="en-US" sz="900" i="1" dirty="0" smtClean="0">
                <a:solidFill>
                  <a:srgbClr val="42B4E6"/>
                </a:solidFill>
                <a:cs typeface="Arial"/>
              </a:rPr>
              <a:t> IP </a:t>
            </a:r>
            <a:r>
              <a:rPr lang="ru-RU" sz="900" i="1" dirty="0" smtClean="0">
                <a:solidFill>
                  <a:srgbClr val="42B4E6"/>
                </a:solidFill>
                <a:cs typeface="Arial"/>
              </a:rPr>
              <a:t>коммуникации на уровень полевых контроллеров</a:t>
            </a:r>
            <a:endParaRPr lang="en-US" sz="900" i="1" dirty="0" smtClean="0">
              <a:solidFill>
                <a:srgbClr val="42B4E6"/>
              </a:solidFill>
              <a:cs typeface="Arial"/>
            </a:endParaRPr>
          </a:p>
        </p:txBody>
      </p:sp>
      <p:sp>
        <p:nvSpPr>
          <p:cNvPr id="83" name="Text Box 51"/>
          <p:cNvSpPr txBox="1">
            <a:spLocks noChangeArrowheads="1"/>
          </p:cNvSpPr>
          <p:nvPr/>
        </p:nvSpPr>
        <p:spPr bwMode="auto">
          <a:xfrm rot="16200000">
            <a:off x="7997479" y="2859453"/>
            <a:ext cx="1301958" cy="41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ctr" defTabSz="457029">
              <a:defRPr/>
            </a:pPr>
            <a:r>
              <a:rPr lang="en-US" sz="700" b="1" dirty="0" err="1" smtClean="0">
                <a:solidFill>
                  <a:srgbClr val="626469"/>
                </a:solidFill>
              </a:rPr>
              <a:t>SmartX</a:t>
            </a:r>
            <a:r>
              <a:rPr lang="en-US" sz="700" b="1" dirty="0" smtClean="0">
                <a:solidFill>
                  <a:srgbClr val="626469"/>
                </a:solidFill>
              </a:rPr>
              <a:t> </a:t>
            </a:r>
            <a:r>
              <a:rPr lang="ru-RU" sz="700" b="1" dirty="0" smtClean="0">
                <a:solidFill>
                  <a:srgbClr val="626469"/>
                </a:solidFill>
              </a:rPr>
              <a:t>Контроллер</a:t>
            </a:r>
            <a:endParaRPr lang="en-US" sz="700" b="1" dirty="0" smtClean="0">
              <a:solidFill>
                <a:srgbClr val="626469"/>
              </a:solidFill>
            </a:endParaRPr>
          </a:p>
          <a:p>
            <a:pPr algn="ctr" defTabSz="457029">
              <a:defRPr/>
            </a:pPr>
            <a:r>
              <a:rPr lang="ru-RU" sz="700" dirty="0" smtClean="0">
                <a:solidFill>
                  <a:srgbClr val="626469"/>
                </a:solidFill>
              </a:rPr>
              <a:t>Контроллеры полевого уровня</a:t>
            </a:r>
            <a:endParaRPr lang="en-US" sz="700" dirty="0" smtClean="0">
              <a:solidFill>
                <a:srgbClr val="626469"/>
              </a:solidFill>
            </a:endParaRPr>
          </a:p>
        </p:txBody>
      </p:sp>
      <p:sp>
        <p:nvSpPr>
          <p:cNvPr id="84" name="Text Box 51"/>
          <p:cNvSpPr txBox="1">
            <a:spLocks noChangeArrowheads="1"/>
          </p:cNvSpPr>
          <p:nvPr/>
        </p:nvSpPr>
        <p:spPr bwMode="auto">
          <a:xfrm rot="16200000">
            <a:off x="6430079" y="2860467"/>
            <a:ext cx="1301958" cy="41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ctr" defTabSz="457029">
              <a:defRPr/>
            </a:pPr>
            <a:r>
              <a:rPr lang="en-US" sz="700" b="1" dirty="0" err="1" smtClean="0">
                <a:solidFill>
                  <a:srgbClr val="626469"/>
                </a:solidFill>
              </a:rPr>
              <a:t>SmartX</a:t>
            </a:r>
            <a:r>
              <a:rPr lang="en-US" sz="700" b="1" dirty="0" smtClean="0">
                <a:solidFill>
                  <a:srgbClr val="626469"/>
                </a:solidFill>
              </a:rPr>
              <a:t> </a:t>
            </a:r>
            <a:r>
              <a:rPr lang="ru-RU" sz="700" b="1" dirty="0" err="1" smtClean="0">
                <a:solidFill>
                  <a:srgbClr val="626469"/>
                </a:solidFill>
              </a:rPr>
              <a:t>Контроллео</a:t>
            </a:r>
            <a:endParaRPr lang="en-US" sz="700" b="1" dirty="0" smtClean="0">
              <a:solidFill>
                <a:srgbClr val="626469"/>
              </a:solidFill>
            </a:endParaRPr>
          </a:p>
          <a:p>
            <a:pPr algn="ctr" defTabSz="457029">
              <a:defRPr/>
            </a:pPr>
            <a:r>
              <a:rPr lang="ru-RU" sz="700" dirty="0" smtClean="0">
                <a:solidFill>
                  <a:srgbClr val="626469"/>
                </a:solidFill>
              </a:rPr>
              <a:t>Контроллеры полевого уровня</a:t>
            </a:r>
            <a:endParaRPr lang="en-US" sz="700" dirty="0" smtClean="0">
              <a:solidFill>
                <a:srgbClr val="626469"/>
              </a:solidFill>
            </a:endParaRPr>
          </a:p>
        </p:txBody>
      </p:sp>
      <p:sp>
        <p:nvSpPr>
          <p:cNvPr id="93" name="Title 1"/>
          <p:cNvSpPr>
            <a:spLocks noGrp="1"/>
          </p:cNvSpPr>
          <p:nvPr>
            <p:ph type="title"/>
          </p:nvPr>
        </p:nvSpPr>
        <p:spPr>
          <a:xfrm>
            <a:off x="258057" y="230189"/>
            <a:ext cx="3847779" cy="307777"/>
          </a:xfrm>
        </p:spPr>
        <p:txBody>
          <a:bodyPr/>
          <a:lstStyle/>
          <a:p>
            <a:r>
              <a:rPr lang="ru-RU" sz="2000" dirty="0" smtClean="0"/>
              <a:t>Преимущества</a:t>
            </a:r>
            <a:r>
              <a:rPr lang="en-US" sz="2000" dirty="0" smtClean="0"/>
              <a:t> </a:t>
            </a:r>
            <a:r>
              <a:rPr lang="ru-RU" sz="2000" dirty="0" smtClean="0"/>
              <a:t>«</a:t>
            </a:r>
            <a:r>
              <a:rPr lang="en-US" sz="2000" dirty="0" smtClean="0"/>
              <a:t>IP </a:t>
            </a:r>
            <a:r>
              <a:rPr lang="ru-RU" sz="2000" dirty="0" smtClean="0"/>
              <a:t>везде»</a:t>
            </a:r>
            <a:endParaRPr lang="en-US" sz="2000" dirty="0"/>
          </a:p>
        </p:txBody>
      </p:sp>
      <p:sp>
        <p:nvSpPr>
          <p:cNvPr id="9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679202" y="4857164"/>
            <a:ext cx="525690" cy="92333"/>
          </a:xfrm>
        </p:spPr>
        <p:txBody>
          <a:bodyPr/>
          <a:lstStyle/>
          <a:p>
            <a:r>
              <a:rPr lang="en-US" dirty="0" smtClean="0">
                <a:solidFill>
                  <a:srgbClr val="3DCD58"/>
                </a:solidFill>
              </a:rPr>
              <a:t>Page </a:t>
            </a:r>
            <a:fld id="{5A9C12DC-491F-9444-86A2-13AC5C62A2FC}" type="slidenum">
              <a:rPr lang="en-US" smtClean="0">
                <a:solidFill>
                  <a:srgbClr val="3DCD58"/>
                </a:solidFill>
              </a:rPr>
              <a:pPr/>
              <a:t>7</a:t>
            </a:fld>
            <a:endParaRPr lang="en-US" dirty="0">
              <a:solidFill>
                <a:srgbClr val="3DCD58"/>
              </a:solidFill>
            </a:endParaRPr>
          </a:p>
        </p:txBody>
      </p:sp>
      <p:sp>
        <p:nvSpPr>
          <p:cNvPr id="9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61"/>
            <a:ext cx="2926080" cy="92333"/>
          </a:xfrm>
        </p:spPr>
        <p:txBody>
          <a:bodyPr/>
          <a:lstStyle/>
          <a:p>
            <a:r>
              <a:rPr lang="en-US" dirty="0" smtClean="0">
                <a:solidFill>
                  <a:srgbClr val="626469"/>
                </a:solidFill>
              </a:rPr>
              <a:t>Confidential Property of Schneider Electric | SmartX Controller – AS-B | </a:t>
            </a:r>
            <a:endParaRPr lang="en-US" dirty="0">
              <a:solidFill>
                <a:srgbClr val="626469"/>
              </a:solidFill>
            </a:endParaRPr>
          </a:p>
        </p:txBody>
      </p:sp>
      <p:pic>
        <p:nvPicPr>
          <p:cNvPr id="56" name="Picture 55" descr="Integration Efficiency Bubbl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54612" y="111707"/>
            <a:ext cx="664372" cy="672651"/>
          </a:xfrm>
          <a:prstGeom prst="rect">
            <a:avLst/>
          </a:prstGeom>
        </p:spPr>
      </p:pic>
      <p:pic>
        <p:nvPicPr>
          <p:cNvPr id="58" name="Picture 57" descr="Services Efficiency Bubbl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39209" y="111707"/>
            <a:ext cx="676656" cy="676656"/>
          </a:xfrm>
          <a:prstGeom prst="rect">
            <a:avLst/>
          </a:prstGeom>
        </p:spPr>
      </p:pic>
      <p:pic>
        <p:nvPicPr>
          <p:cNvPr id="59" name="Picture 58" descr="Control Efficiency Yellow Bubbl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655234" y="111707"/>
            <a:ext cx="667512" cy="6675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martX Controller-AS-B closed_angle.jpg"/>
          <p:cNvPicPr>
            <a:picLocks noChangeAspect="1"/>
          </p:cNvPicPr>
          <p:nvPr/>
        </p:nvPicPr>
        <p:blipFill>
          <a:blip r:embed="rId2" cstate="print"/>
          <a:srcRect l="17756" r="15341" b="6429"/>
          <a:stretch>
            <a:fillRect/>
          </a:stretch>
        </p:blipFill>
        <p:spPr>
          <a:xfrm>
            <a:off x="6081632" y="1088571"/>
            <a:ext cx="2046458" cy="1609966"/>
          </a:xfrm>
          <a:prstGeom prst="rect">
            <a:avLst/>
          </a:prstGeom>
        </p:spPr>
      </p:pic>
      <p:pic>
        <p:nvPicPr>
          <p:cNvPr id="64" name="Picture 63" descr="SmartXController Advanced Display_HMIlarge_smaller.jpg"/>
          <p:cNvPicPr>
            <a:picLocks noChangeAspect="1"/>
          </p:cNvPicPr>
          <p:nvPr/>
        </p:nvPicPr>
        <p:blipFill>
          <a:blip r:embed="rId3" cstate="print"/>
          <a:srcRect l="8087" r="14796"/>
          <a:stretch>
            <a:fillRect/>
          </a:stretch>
        </p:blipFill>
        <p:spPr>
          <a:xfrm>
            <a:off x="4725892" y="3127623"/>
            <a:ext cx="1234037" cy="1462028"/>
          </a:xfrm>
          <a:prstGeom prst="rect">
            <a:avLst/>
          </a:prstGeom>
        </p:spPr>
      </p:pic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258056" y="230188"/>
            <a:ext cx="8633531" cy="307777"/>
          </a:xfrm>
        </p:spPr>
        <p:txBody>
          <a:bodyPr/>
          <a:lstStyle/>
          <a:p>
            <a:r>
              <a:rPr lang="ru-RU" dirty="0" smtClean="0"/>
              <a:t>Растущий ассортимент инновационной продукции</a:t>
            </a:r>
            <a:r>
              <a:rPr lang="en-US" dirty="0" smtClean="0"/>
              <a:t>!</a:t>
            </a:r>
          </a:p>
        </p:txBody>
      </p:sp>
      <p:sp>
        <p:nvSpPr>
          <p:cNvPr id="62" name="Text Box 51"/>
          <p:cNvSpPr txBox="1">
            <a:spLocks noChangeArrowheads="1"/>
          </p:cNvSpPr>
          <p:nvPr/>
        </p:nvSpPr>
        <p:spPr bwMode="auto">
          <a:xfrm>
            <a:off x="4656085" y="4452885"/>
            <a:ext cx="15406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err="1" smtClean="0">
                <a:solidFill>
                  <a:schemeClr val="accent1"/>
                </a:solidFill>
                <a:latin typeface="+mn-lt"/>
                <a:cs typeface="+mn-cs"/>
              </a:rPr>
              <a:t>SmartX</a:t>
            </a:r>
            <a:r>
              <a:rPr lang="en-US" sz="900" b="1" dirty="0" smtClean="0">
                <a:solidFill>
                  <a:schemeClr val="accent1"/>
                </a:solidFill>
                <a:latin typeface="+mn-lt"/>
                <a:cs typeface="+mn-cs"/>
              </a:rPr>
              <a:t> </a:t>
            </a:r>
            <a:r>
              <a:rPr lang="ru-RU" sz="900" b="1" dirty="0" smtClean="0">
                <a:solidFill>
                  <a:schemeClr val="accent1"/>
                </a:solidFill>
                <a:latin typeface="+mn-lt"/>
                <a:cs typeface="+mn-cs"/>
              </a:rPr>
              <a:t>Контроллер</a:t>
            </a:r>
            <a:r>
              <a:rPr lang="en-US" sz="900" b="1" dirty="0" smtClean="0">
                <a:solidFill>
                  <a:schemeClr val="accent1"/>
                </a:solidFill>
                <a:latin typeface="+mn-lt"/>
                <a:cs typeface="+mn-cs"/>
              </a:rPr>
              <a:t> - AD</a:t>
            </a:r>
            <a:endParaRPr lang="en-US" sz="900" dirty="0" smtClean="0">
              <a:solidFill>
                <a:schemeClr val="accent1"/>
              </a:solidFill>
            </a:endParaRPr>
          </a:p>
        </p:txBody>
      </p:sp>
      <p:sp>
        <p:nvSpPr>
          <p:cNvPr id="3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679202" y="5510275"/>
            <a:ext cx="525690" cy="92333"/>
          </a:xfrm>
        </p:spPr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5510272"/>
            <a:ext cx="2926080" cy="92333"/>
          </a:xfrm>
        </p:spPr>
        <p:txBody>
          <a:bodyPr/>
          <a:lstStyle/>
          <a:p>
            <a:r>
              <a:rPr lang="en-US" dirty="0" smtClean="0"/>
              <a:t>Confidential Property of Schneider Electric | SmartX Controller – AS-P | </a:t>
            </a:r>
            <a:endParaRPr lang="en-US" dirty="0"/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624251" y="4290722"/>
            <a:ext cx="1522949" cy="276999"/>
          </a:xfrm>
        </p:spPr>
        <p:txBody>
          <a:bodyPr/>
          <a:lstStyle/>
          <a:p>
            <a:pPr algn="ctr"/>
            <a:r>
              <a:rPr lang="en-US" sz="900" b="1" dirty="0" smtClean="0">
                <a:solidFill>
                  <a:schemeClr val="accent1"/>
                </a:solidFill>
              </a:rPr>
              <a:t>AdaptiApps </a:t>
            </a:r>
            <a:br>
              <a:rPr lang="en-US" sz="900" b="1" dirty="0" smtClean="0">
                <a:solidFill>
                  <a:schemeClr val="accent1"/>
                </a:solidFill>
              </a:rPr>
            </a:br>
            <a:r>
              <a:rPr lang="en-US" sz="900" b="1" dirty="0" smtClean="0">
                <a:solidFill>
                  <a:schemeClr val="accent1"/>
                </a:solidFill>
              </a:rPr>
              <a:t>Custom  User Apps</a:t>
            </a:r>
            <a:endParaRPr lang="en-US" sz="900" b="1" dirty="0">
              <a:solidFill>
                <a:schemeClr val="accent1"/>
              </a:solidFill>
            </a:endParaRPr>
          </a:p>
        </p:txBody>
      </p:sp>
      <p:pic>
        <p:nvPicPr>
          <p:cNvPr id="22" name="Picture 21" descr="AS-P_500_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24687" y="2882769"/>
            <a:ext cx="1255305" cy="1452900"/>
          </a:xfrm>
          <a:prstGeom prst="rect">
            <a:avLst/>
          </a:prstGeom>
        </p:spPr>
      </p:pic>
      <p:pic>
        <p:nvPicPr>
          <p:cNvPr id="23" name="Picture 22" descr="iPad with screencapture 04071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05903" y="3138639"/>
            <a:ext cx="1425717" cy="109801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 Box 51"/>
          <p:cNvSpPr txBox="1">
            <a:spLocks noChangeArrowheads="1"/>
          </p:cNvSpPr>
          <p:nvPr/>
        </p:nvSpPr>
        <p:spPr bwMode="auto">
          <a:xfrm>
            <a:off x="2825472" y="2831461"/>
            <a:ext cx="1285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+mn-lt"/>
                <a:cs typeface="+mn-cs"/>
              </a:rPr>
              <a:t>Technician Tool</a:t>
            </a:r>
            <a:endParaRPr lang="en-US" sz="900" dirty="0" smtClean="0">
              <a:solidFill>
                <a:schemeClr val="accent1"/>
              </a:solidFill>
            </a:endParaRPr>
          </a:p>
        </p:txBody>
      </p:sp>
      <p:sp>
        <p:nvSpPr>
          <p:cNvPr id="29" name="Text Box 51"/>
          <p:cNvSpPr txBox="1">
            <a:spLocks noChangeArrowheads="1"/>
          </p:cNvSpPr>
          <p:nvPr/>
        </p:nvSpPr>
        <p:spPr bwMode="auto">
          <a:xfrm>
            <a:off x="6821488" y="4245078"/>
            <a:ext cx="2207281" cy="40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 err="1" smtClean="0">
                <a:solidFill>
                  <a:schemeClr val="accent1"/>
                </a:solidFill>
                <a:latin typeface="+mn-lt"/>
                <a:cs typeface="+mn-cs"/>
              </a:rPr>
              <a:t>SmartX</a:t>
            </a:r>
            <a:r>
              <a:rPr lang="en-US" sz="1000" b="1" dirty="0" smtClean="0">
                <a:solidFill>
                  <a:schemeClr val="accent1"/>
                </a:solidFill>
                <a:latin typeface="+mn-lt"/>
                <a:cs typeface="+mn-cs"/>
              </a:rPr>
              <a:t> </a:t>
            </a:r>
            <a:r>
              <a:rPr lang="ru-RU" sz="1000" b="1" dirty="0" smtClean="0">
                <a:solidFill>
                  <a:schemeClr val="accent1"/>
                </a:solidFill>
                <a:latin typeface="+mn-lt"/>
                <a:cs typeface="+mn-cs"/>
              </a:rPr>
              <a:t>Контроллер</a:t>
            </a:r>
            <a:r>
              <a:rPr lang="en-US" sz="1000" b="1" dirty="0" smtClean="0">
                <a:solidFill>
                  <a:schemeClr val="accent1"/>
                </a:solidFill>
                <a:latin typeface="+mn-lt"/>
                <a:cs typeface="+mn-cs"/>
              </a:rPr>
              <a:t> – AS-P</a:t>
            </a:r>
            <a:br>
              <a:rPr lang="en-US" sz="1000" b="1" dirty="0" smtClean="0">
                <a:solidFill>
                  <a:schemeClr val="accent1"/>
                </a:solidFill>
                <a:latin typeface="+mn-lt"/>
                <a:cs typeface="+mn-cs"/>
              </a:rPr>
            </a:br>
            <a:r>
              <a:rPr lang="en-US" sz="1000" b="1" dirty="0" smtClean="0">
                <a:solidFill>
                  <a:srgbClr val="36C746"/>
                </a:solidFill>
              </a:rPr>
              <a:t> </a:t>
            </a:r>
            <a:r>
              <a:rPr lang="ru-RU" sz="1050" i="1" dirty="0" smtClean="0">
                <a:solidFill>
                  <a:srgbClr val="3DCD58"/>
                </a:solidFill>
              </a:rPr>
              <a:t>поддерживается в</a:t>
            </a:r>
            <a:r>
              <a:rPr lang="en-US" sz="1000" i="1" dirty="0" smtClean="0">
                <a:solidFill>
                  <a:srgbClr val="36C746"/>
                </a:solidFill>
              </a:rPr>
              <a:t> SBO v1.7.1</a:t>
            </a:r>
            <a:endParaRPr lang="en-US" sz="1000" i="1" dirty="0" smtClean="0">
              <a:solidFill>
                <a:schemeClr val="accent1"/>
              </a:solidFill>
            </a:endParaRPr>
          </a:p>
        </p:txBody>
      </p:sp>
      <p:pic>
        <p:nvPicPr>
          <p:cNvPr id="39" name="Picture 14" descr="Workstation w Power Manager_screens_02_900px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2899" y="3325842"/>
            <a:ext cx="1336585" cy="133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 Box 51"/>
          <p:cNvSpPr txBox="1">
            <a:spLocks noChangeArrowheads="1"/>
          </p:cNvSpPr>
          <p:nvPr/>
        </p:nvSpPr>
        <p:spPr bwMode="auto">
          <a:xfrm>
            <a:off x="329236" y="4628417"/>
            <a:ext cx="15406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+mn-lt"/>
                <a:cs typeface="+mn-cs"/>
              </a:rPr>
              <a:t>Power </a:t>
            </a:r>
            <a:r>
              <a:rPr lang="en-US" sz="900" b="1" dirty="0" smtClean="0">
                <a:solidFill>
                  <a:schemeClr val="accent1"/>
                </a:solidFill>
              </a:rPr>
              <a:t>Manager </a:t>
            </a:r>
            <a:r>
              <a:rPr lang="ru-RU" sz="900" b="1" dirty="0" smtClean="0">
                <a:solidFill>
                  <a:schemeClr val="accent1"/>
                </a:solidFill>
              </a:rPr>
              <a:t>для </a:t>
            </a:r>
            <a:r>
              <a:rPr lang="en-US" sz="900" b="1" dirty="0" smtClean="0">
                <a:solidFill>
                  <a:schemeClr val="accent1"/>
                </a:solidFill>
              </a:rPr>
              <a:t>SmartStruxure</a:t>
            </a:r>
            <a:endParaRPr lang="en-US" sz="900" dirty="0" smtClean="0">
              <a:solidFill>
                <a:schemeClr val="accent1"/>
              </a:solidFill>
            </a:endParaRPr>
          </a:p>
        </p:txBody>
      </p:sp>
      <p:sp>
        <p:nvSpPr>
          <p:cNvPr id="45" name="Text Box 51"/>
          <p:cNvSpPr txBox="1">
            <a:spLocks noChangeArrowheads="1"/>
          </p:cNvSpPr>
          <p:nvPr/>
        </p:nvSpPr>
        <p:spPr bwMode="auto">
          <a:xfrm>
            <a:off x="4360408" y="2980162"/>
            <a:ext cx="17166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accent1"/>
                </a:solidFill>
              </a:rPr>
              <a:t>Полевые устройства и счетчики</a:t>
            </a:r>
            <a:endParaRPr lang="en-US" sz="900" dirty="0" smtClean="0">
              <a:solidFill>
                <a:schemeClr val="accent1"/>
              </a:solidFill>
            </a:endParaRPr>
          </a:p>
        </p:txBody>
      </p:sp>
      <p:sp>
        <p:nvSpPr>
          <p:cNvPr id="46" name="Text Box 51"/>
          <p:cNvSpPr txBox="1">
            <a:spLocks noChangeArrowheads="1"/>
          </p:cNvSpPr>
          <p:nvPr/>
        </p:nvSpPr>
        <p:spPr bwMode="auto">
          <a:xfrm>
            <a:off x="6411913" y="2512497"/>
            <a:ext cx="271643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 err="1" smtClean="0">
                <a:solidFill>
                  <a:schemeClr val="accent1"/>
                </a:solidFill>
                <a:latin typeface="+mn-lt"/>
                <a:cs typeface="+mn-cs"/>
              </a:rPr>
              <a:t>SmartX</a:t>
            </a:r>
            <a:r>
              <a:rPr lang="en-US" sz="1050" b="1" dirty="0" smtClean="0">
                <a:solidFill>
                  <a:schemeClr val="accent1"/>
                </a:solidFill>
                <a:latin typeface="+mn-lt"/>
                <a:cs typeface="+mn-cs"/>
              </a:rPr>
              <a:t> </a:t>
            </a:r>
            <a:r>
              <a:rPr lang="ru-RU" sz="1050" b="1" dirty="0" smtClean="0">
                <a:solidFill>
                  <a:schemeClr val="accent1"/>
                </a:solidFill>
                <a:latin typeface="+mn-lt"/>
                <a:cs typeface="+mn-cs"/>
              </a:rPr>
              <a:t>Контроллер</a:t>
            </a:r>
            <a:r>
              <a:rPr lang="en-US" sz="1050" b="1" dirty="0" smtClean="0">
                <a:solidFill>
                  <a:schemeClr val="accent1"/>
                </a:solidFill>
                <a:latin typeface="+mn-lt"/>
                <a:cs typeface="+mn-cs"/>
              </a:rPr>
              <a:t> – AS-B &amp; AS-BL</a:t>
            </a:r>
            <a:br>
              <a:rPr lang="en-US" sz="1050" b="1" dirty="0" smtClean="0">
                <a:solidFill>
                  <a:schemeClr val="accent1"/>
                </a:solidFill>
                <a:latin typeface="+mn-lt"/>
                <a:cs typeface="+mn-cs"/>
              </a:rPr>
            </a:br>
            <a:r>
              <a:rPr lang="ru-RU" sz="1050" i="1" dirty="0" smtClean="0">
                <a:solidFill>
                  <a:srgbClr val="3DCD58"/>
                </a:solidFill>
                <a:latin typeface="+mn-lt"/>
                <a:cs typeface="+mn-cs"/>
              </a:rPr>
              <a:t>поддерживается в</a:t>
            </a:r>
            <a:r>
              <a:rPr lang="en-US" sz="1050" i="1" dirty="0" smtClean="0">
                <a:solidFill>
                  <a:srgbClr val="3DCD58"/>
                </a:solidFill>
                <a:latin typeface="+mn-lt"/>
                <a:cs typeface="+mn-cs"/>
              </a:rPr>
              <a:t> </a:t>
            </a:r>
            <a:r>
              <a:rPr lang="en-US" sz="1050" i="1" dirty="0" smtClean="0">
                <a:solidFill>
                  <a:srgbClr val="36C746"/>
                </a:solidFill>
                <a:latin typeface="+mn-lt"/>
                <a:cs typeface="+mn-cs"/>
              </a:rPr>
              <a:t>SBO v1.8.1</a:t>
            </a:r>
            <a:endParaRPr lang="en-US" sz="1050" i="1" dirty="0" smtClean="0">
              <a:solidFill>
                <a:srgbClr val="36C746"/>
              </a:solidFill>
            </a:endParaRPr>
          </a:p>
        </p:txBody>
      </p:sp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5304" y="1638686"/>
            <a:ext cx="1007793" cy="1222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5" descr="Mobile_iPhone_400pxW_wTechToolSplash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8300" y="1736203"/>
            <a:ext cx="540313" cy="109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datasheet_AutomatedEngineeringTool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29845" y="3360062"/>
            <a:ext cx="1166566" cy="1160375"/>
          </a:xfrm>
          <a:prstGeom prst="rect">
            <a:avLst/>
          </a:prstGeom>
        </p:spPr>
      </p:pic>
      <p:sp>
        <p:nvSpPr>
          <p:cNvPr id="50" name="Text Box 51"/>
          <p:cNvSpPr txBox="1">
            <a:spLocks noChangeArrowheads="1"/>
          </p:cNvSpPr>
          <p:nvPr/>
        </p:nvSpPr>
        <p:spPr bwMode="auto">
          <a:xfrm>
            <a:off x="3185277" y="4495945"/>
            <a:ext cx="15406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schemeClr val="accent1"/>
                </a:solidFill>
              </a:rPr>
              <a:t>Automated </a:t>
            </a:r>
            <a:br>
              <a:rPr lang="en-US" sz="900" b="1" dirty="0" smtClean="0">
                <a:solidFill>
                  <a:schemeClr val="accent1"/>
                </a:solidFill>
              </a:rPr>
            </a:br>
            <a:r>
              <a:rPr lang="en-US" sz="900" b="1" dirty="0" smtClean="0">
                <a:solidFill>
                  <a:schemeClr val="accent1"/>
                </a:solidFill>
              </a:rPr>
              <a:t>Engineering Tool (AET)</a:t>
            </a:r>
            <a:endParaRPr lang="en-US" sz="900" dirty="0" smtClean="0">
              <a:solidFill>
                <a:schemeClr val="accent1"/>
              </a:solidFill>
            </a:endParaRPr>
          </a:p>
        </p:txBody>
      </p:sp>
      <p:pic>
        <p:nvPicPr>
          <p:cNvPr id="52" name="Picture 51" descr="SmartStruxure_3screen w_AS-P_1000 px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2179" y="854213"/>
            <a:ext cx="2266387" cy="1658284"/>
          </a:xfrm>
          <a:prstGeom prst="rect">
            <a:avLst/>
          </a:prstGeom>
        </p:spPr>
      </p:pic>
      <p:sp>
        <p:nvSpPr>
          <p:cNvPr id="53" name="Text Box 51"/>
          <p:cNvSpPr txBox="1">
            <a:spLocks noChangeArrowheads="1"/>
          </p:cNvSpPr>
          <p:nvPr/>
        </p:nvSpPr>
        <p:spPr bwMode="auto">
          <a:xfrm>
            <a:off x="194052" y="2512497"/>
            <a:ext cx="17166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accent1"/>
                </a:solidFill>
              </a:rPr>
              <a:t>Сервер предприятия</a:t>
            </a:r>
            <a:r>
              <a:rPr lang="en-US" sz="900" b="1" dirty="0" smtClean="0">
                <a:solidFill>
                  <a:schemeClr val="accent1"/>
                </a:solidFill>
              </a:rPr>
              <a:t>, WebStation, WorkStation</a:t>
            </a:r>
            <a:endParaRPr lang="en-US" sz="900" dirty="0" smtClean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84315" y="1867645"/>
            <a:ext cx="573415" cy="54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53349" y="2221594"/>
            <a:ext cx="505522" cy="758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94791" y="2349420"/>
            <a:ext cx="516841" cy="655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" name="Text Box 51"/>
          <p:cNvSpPr txBox="1">
            <a:spLocks noChangeArrowheads="1"/>
          </p:cNvSpPr>
          <p:nvPr/>
        </p:nvSpPr>
        <p:spPr bwMode="auto">
          <a:xfrm>
            <a:off x="3864855" y="1466713"/>
            <a:ext cx="166414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+mn-lt"/>
                <a:cs typeface="+mn-cs"/>
              </a:rPr>
              <a:t>Smart Building Services</a:t>
            </a:r>
            <a:endParaRPr lang="en-US" sz="900" dirty="0" smtClean="0">
              <a:solidFill>
                <a:schemeClr val="accent1"/>
              </a:solidFill>
            </a:endParaRPr>
          </a:p>
        </p:txBody>
      </p:sp>
      <p:pic>
        <p:nvPicPr>
          <p:cNvPr id="44" name="Picture 43" descr="PB111776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567394" y="1780508"/>
            <a:ext cx="543957" cy="543957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 cstate="print"/>
          <a:srcRect l="14510" t="18864" b="37208"/>
          <a:stretch>
            <a:fillRect/>
          </a:stretch>
        </p:blipFill>
        <p:spPr bwMode="auto">
          <a:xfrm>
            <a:off x="4112992" y="733057"/>
            <a:ext cx="1308011" cy="75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840382" y="65137"/>
            <a:ext cx="1230268" cy="1177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 40"/>
          <p:cNvGrpSpPr/>
          <p:nvPr/>
        </p:nvGrpSpPr>
        <p:grpSpPr>
          <a:xfrm>
            <a:off x="6132837" y="3129515"/>
            <a:ext cx="1027988" cy="884764"/>
            <a:chOff x="6132837" y="3129515"/>
            <a:chExt cx="1027988" cy="884764"/>
          </a:xfrm>
        </p:grpSpPr>
        <p:sp>
          <p:nvSpPr>
            <p:cNvPr id="30" name="TextBox 29"/>
            <p:cNvSpPr txBox="1"/>
            <p:nvPr/>
          </p:nvSpPr>
          <p:spPr>
            <a:xfrm>
              <a:off x="6132837" y="3129515"/>
              <a:ext cx="1027988" cy="8771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chemeClr val="accent5"/>
                  </a:solidFill>
                </a:rPr>
                <a:t> </a:t>
              </a:r>
            </a:p>
            <a:p>
              <a:endParaRPr lang="en-US" sz="900" dirty="0" smtClean="0">
                <a:solidFill>
                  <a:schemeClr val="accent5"/>
                </a:solidFill>
              </a:endParaRPr>
            </a:p>
            <a:p>
              <a:endParaRPr lang="en-US" sz="900" dirty="0" smtClean="0">
                <a:solidFill>
                  <a:schemeClr val="accent5"/>
                </a:solidFill>
              </a:endParaRPr>
            </a:p>
            <a:p>
              <a:r>
                <a:rPr lang="en-US" sz="800" b="1" dirty="0" smtClean="0">
                  <a:solidFill>
                    <a:schemeClr val="accent5"/>
                  </a:solidFill>
                  <a:hlinkClick r:id="rId17"/>
                </a:rPr>
                <a:t>Watch the video</a:t>
              </a:r>
              <a:r>
                <a:rPr lang="en-US" sz="800" dirty="0" smtClean="0">
                  <a:solidFill>
                    <a:schemeClr val="accent5"/>
                  </a:solidFill>
                </a:rPr>
                <a:t>: </a:t>
              </a:r>
              <a:br>
                <a:rPr lang="en-US" sz="800" dirty="0" smtClean="0">
                  <a:solidFill>
                    <a:schemeClr val="accent5"/>
                  </a:solidFill>
                </a:rPr>
              </a:br>
              <a:r>
                <a:rPr lang="en-US" sz="800" dirty="0" err="1" smtClean="0">
                  <a:solidFill>
                    <a:schemeClr val="accent5"/>
                  </a:solidFill>
                </a:rPr>
                <a:t>SmartX</a:t>
              </a:r>
              <a:r>
                <a:rPr lang="en-US" sz="800" dirty="0" smtClean="0">
                  <a:solidFill>
                    <a:schemeClr val="accent5"/>
                  </a:solidFill>
                </a:rPr>
                <a:t> Controller </a:t>
              </a:r>
              <a:br>
                <a:rPr lang="en-US" sz="800" dirty="0" smtClean="0">
                  <a:solidFill>
                    <a:schemeClr val="accent5"/>
                  </a:solidFill>
                </a:rPr>
              </a:br>
              <a:r>
                <a:rPr lang="en-US" sz="800" dirty="0" smtClean="0">
                  <a:solidFill>
                    <a:schemeClr val="accent5"/>
                  </a:solidFill>
                </a:rPr>
                <a:t>AS-P &amp; AS-B</a:t>
              </a:r>
              <a:endParaRPr lang="en-US" sz="800" dirty="0">
                <a:solidFill>
                  <a:schemeClr val="accent5"/>
                </a:solidFill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6162580" y="3137115"/>
              <a:ext cx="914400" cy="877164"/>
              <a:chOff x="6162580" y="3137115"/>
              <a:chExt cx="914400" cy="877164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6162580" y="3137115"/>
                <a:ext cx="914400" cy="877164"/>
              </a:xfrm>
              <a:prstGeom prst="roundRect">
                <a:avLst/>
              </a:prstGeom>
              <a:noFill/>
              <a:ln w="12700"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407150" y="3219450"/>
                <a:ext cx="420688" cy="349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" name="Freeform 5"/>
              <p:cNvSpPr>
                <a:spLocks/>
              </p:cNvSpPr>
              <p:nvPr/>
            </p:nvSpPr>
            <p:spPr bwMode="auto">
              <a:xfrm>
                <a:off x="6411913" y="3227388"/>
                <a:ext cx="409575" cy="333375"/>
              </a:xfrm>
              <a:custGeom>
                <a:avLst/>
                <a:gdLst/>
                <a:ahLst/>
                <a:cxnLst>
                  <a:cxn ang="0">
                    <a:pos x="441" y="141"/>
                  </a:cxn>
                  <a:cxn ang="0">
                    <a:pos x="395" y="146"/>
                  </a:cxn>
                  <a:cxn ang="0">
                    <a:pos x="369" y="163"/>
                  </a:cxn>
                  <a:cxn ang="0">
                    <a:pos x="365" y="130"/>
                  </a:cxn>
                  <a:cxn ang="0">
                    <a:pos x="346" y="126"/>
                  </a:cxn>
                  <a:cxn ang="0">
                    <a:pos x="268" y="0"/>
                  </a:cxn>
                  <a:cxn ang="0">
                    <a:pos x="190" y="126"/>
                  </a:cxn>
                  <a:cxn ang="0">
                    <a:pos x="175" y="87"/>
                  </a:cxn>
                  <a:cxn ang="0">
                    <a:pos x="0" y="87"/>
                  </a:cxn>
                  <a:cxn ang="0">
                    <a:pos x="5" y="116"/>
                  </a:cxn>
                  <a:cxn ang="0">
                    <a:pos x="28" y="150"/>
                  </a:cxn>
                  <a:cxn ang="0">
                    <a:pos x="47" y="148"/>
                  </a:cxn>
                  <a:cxn ang="0">
                    <a:pos x="41" y="126"/>
                  </a:cxn>
                  <a:cxn ang="0">
                    <a:pos x="45" y="44"/>
                  </a:cxn>
                  <a:cxn ang="0">
                    <a:pos x="130" y="44"/>
                  </a:cxn>
                  <a:cxn ang="0">
                    <a:pos x="130" y="130"/>
                  </a:cxn>
                  <a:cxn ang="0">
                    <a:pos x="127" y="140"/>
                  </a:cxn>
                  <a:cxn ang="0">
                    <a:pos x="217" y="153"/>
                  </a:cxn>
                  <a:cxn ang="0">
                    <a:pos x="222" y="127"/>
                  </a:cxn>
                  <a:cxn ang="0">
                    <a:pos x="225" y="44"/>
                  </a:cxn>
                  <a:cxn ang="0">
                    <a:pos x="310" y="44"/>
                  </a:cxn>
                  <a:cxn ang="0">
                    <a:pos x="313" y="127"/>
                  </a:cxn>
                  <a:cxn ang="0">
                    <a:pos x="318" y="153"/>
                  </a:cxn>
                  <a:cxn ang="0">
                    <a:pos x="343" y="176"/>
                  </a:cxn>
                  <a:cxn ang="0">
                    <a:pos x="356" y="189"/>
                  </a:cxn>
                  <a:cxn ang="0">
                    <a:pos x="399" y="184"/>
                  </a:cxn>
                  <a:cxn ang="0">
                    <a:pos x="428" y="167"/>
                  </a:cxn>
                  <a:cxn ang="0">
                    <a:pos x="412" y="326"/>
                  </a:cxn>
                  <a:cxn ang="0">
                    <a:pos x="391" y="308"/>
                  </a:cxn>
                  <a:cxn ang="0">
                    <a:pos x="349" y="312"/>
                  </a:cxn>
                  <a:cxn ang="0">
                    <a:pos x="345" y="344"/>
                  </a:cxn>
                  <a:cxn ang="0">
                    <a:pos x="27" y="190"/>
                  </a:cxn>
                  <a:cxn ang="0">
                    <a:pos x="0" y="190"/>
                  </a:cxn>
                  <a:cxn ang="0">
                    <a:pos x="4" y="367"/>
                  </a:cxn>
                  <a:cxn ang="0">
                    <a:pos x="358" y="371"/>
                  </a:cxn>
                  <a:cxn ang="0">
                    <a:pos x="371" y="358"/>
                  </a:cxn>
                  <a:cxn ang="0">
                    <a:pos x="385" y="335"/>
                  </a:cxn>
                  <a:cxn ang="0">
                    <a:pos x="406" y="353"/>
                  </a:cxn>
                  <a:cxn ang="0">
                    <a:pos x="451" y="349"/>
                  </a:cxn>
                  <a:cxn ang="0">
                    <a:pos x="454" y="154"/>
                  </a:cxn>
                </a:cxnLst>
                <a:rect l="0" t="0" r="r" b="b"/>
                <a:pathLst>
                  <a:path w="454" h="371">
                    <a:moveTo>
                      <a:pt x="451" y="145"/>
                    </a:moveTo>
                    <a:cubicBezTo>
                      <a:pt x="448" y="142"/>
                      <a:pt x="445" y="141"/>
                      <a:pt x="441" y="141"/>
                    </a:cubicBezTo>
                    <a:cubicBezTo>
                      <a:pt x="406" y="141"/>
                      <a:pt x="406" y="141"/>
                      <a:pt x="406" y="141"/>
                    </a:cubicBezTo>
                    <a:cubicBezTo>
                      <a:pt x="402" y="141"/>
                      <a:pt x="398" y="143"/>
                      <a:pt x="395" y="146"/>
                    </a:cubicBezTo>
                    <a:cubicBezTo>
                      <a:pt x="382" y="163"/>
                      <a:pt x="382" y="163"/>
                      <a:pt x="382" y="163"/>
                    </a:cubicBezTo>
                    <a:cubicBezTo>
                      <a:pt x="369" y="163"/>
                      <a:pt x="369" y="163"/>
                      <a:pt x="369" y="163"/>
                    </a:cubicBezTo>
                    <a:cubicBezTo>
                      <a:pt x="369" y="140"/>
                      <a:pt x="369" y="140"/>
                      <a:pt x="369" y="140"/>
                    </a:cubicBezTo>
                    <a:cubicBezTo>
                      <a:pt x="369" y="136"/>
                      <a:pt x="368" y="133"/>
                      <a:pt x="365" y="130"/>
                    </a:cubicBezTo>
                    <a:cubicBezTo>
                      <a:pt x="363" y="128"/>
                      <a:pt x="359" y="126"/>
                      <a:pt x="356" y="126"/>
                    </a:cubicBezTo>
                    <a:cubicBezTo>
                      <a:pt x="346" y="126"/>
                      <a:pt x="346" y="126"/>
                      <a:pt x="346" y="126"/>
                    </a:cubicBezTo>
                    <a:cubicBezTo>
                      <a:pt x="352" y="115"/>
                      <a:pt x="355" y="101"/>
                      <a:pt x="355" y="87"/>
                    </a:cubicBezTo>
                    <a:cubicBezTo>
                      <a:pt x="355" y="39"/>
                      <a:pt x="316" y="0"/>
                      <a:pt x="268" y="0"/>
                    </a:cubicBezTo>
                    <a:cubicBezTo>
                      <a:pt x="219" y="0"/>
                      <a:pt x="180" y="39"/>
                      <a:pt x="180" y="87"/>
                    </a:cubicBezTo>
                    <a:cubicBezTo>
                      <a:pt x="180" y="101"/>
                      <a:pt x="184" y="115"/>
                      <a:pt x="190" y="126"/>
                    </a:cubicBezTo>
                    <a:cubicBezTo>
                      <a:pt x="166" y="126"/>
                      <a:pt x="166" y="126"/>
                      <a:pt x="166" y="126"/>
                    </a:cubicBezTo>
                    <a:cubicBezTo>
                      <a:pt x="171" y="115"/>
                      <a:pt x="175" y="101"/>
                      <a:pt x="175" y="87"/>
                    </a:cubicBezTo>
                    <a:cubicBezTo>
                      <a:pt x="175" y="39"/>
                      <a:pt x="136" y="0"/>
                      <a:pt x="88" y="0"/>
                    </a:cubicBezTo>
                    <a:cubicBezTo>
                      <a:pt x="39" y="0"/>
                      <a:pt x="0" y="39"/>
                      <a:pt x="0" y="87"/>
                    </a:cubicBezTo>
                    <a:cubicBezTo>
                      <a:pt x="0" y="96"/>
                      <a:pt x="2" y="105"/>
                      <a:pt x="4" y="114"/>
                    </a:cubicBezTo>
                    <a:cubicBezTo>
                      <a:pt x="4" y="114"/>
                      <a:pt x="5" y="115"/>
                      <a:pt x="5" y="116"/>
                    </a:cubicBezTo>
                    <a:cubicBezTo>
                      <a:pt x="5" y="117"/>
                      <a:pt x="7" y="122"/>
                      <a:pt x="11" y="129"/>
                    </a:cubicBezTo>
                    <a:cubicBezTo>
                      <a:pt x="14" y="135"/>
                      <a:pt x="20" y="144"/>
                      <a:pt x="28" y="150"/>
                    </a:cubicBezTo>
                    <a:cubicBezTo>
                      <a:pt x="30" y="152"/>
                      <a:pt x="33" y="153"/>
                      <a:pt x="36" y="153"/>
                    </a:cubicBezTo>
                    <a:cubicBezTo>
                      <a:pt x="40" y="153"/>
                      <a:pt x="44" y="151"/>
                      <a:pt x="47" y="148"/>
                    </a:cubicBezTo>
                    <a:cubicBezTo>
                      <a:pt x="51" y="142"/>
                      <a:pt x="50" y="134"/>
                      <a:pt x="44" y="129"/>
                    </a:cubicBezTo>
                    <a:cubicBezTo>
                      <a:pt x="43" y="128"/>
                      <a:pt x="42" y="127"/>
                      <a:pt x="41" y="126"/>
                    </a:cubicBezTo>
                    <a:cubicBezTo>
                      <a:pt x="32" y="115"/>
                      <a:pt x="27" y="102"/>
                      <a:pt x="27" y="87"/>
                    </a:cubicBezTo>
                    <a:cubicBezTo>
                      <a:pt x="27" y="70"/>
                      <a:pt x="34" y="55"/>
                      <a:pt x="45" y="44"/>
                    </a:cubicBezTo>
                    <a:cubicBezTo>
                      <a:pt x="56" y="33"/>
                      <a:pt x="71" y="26"/>
                      <a:pt x="88" y="26"/>
                    </a:cubicBezTo>
                    <a:cubicBezTo>
                      <a:pt x="104" y="26"/>
                      <a:pt x="119" y="33"/>
                      <a:pt x="130" y="44"/>
                    </a:cubicBezTo>
                    <a:cubicBezTo>
                      <a:pt x="141" y="55"/>
                      <a:pt x="148" y="70"/>
                      <a:pt x="148" y="87"/>
                    </a:cubicBezTo>
                    <a:cubicBezTo>
                      <a:pt x="148" y="104"/>
                      <a:pt x="141" y="119"/>
                      <a:pt x="130" y="130"/>
                    </a:cubicBezTo>
                    <a:cubicBezTo>
                      <a:pt x="131" y="130"/>
                      <a:pt x="131" y="130"/>
                      <a:pt x="131" y="130"/>
                    </a:cubicBezTo>
                    <a:cubicBezTo>
                      <a:pt x="128" y="133"/>
                      <a:pt x="127" y="136"/>
                      <a:pt x="127" y="140"/>
                    </a:cubicBezTo>
                    <a:cubicBezTo>
                      <a:pt x="127" y="147"/>
                      <a:pt x="133" y="153"/>
                      <a:pt x="140" y="153"/>
                    </a:cubicBezTo>
                    <a:cubicBezTo>
                      <a:pt x="217" y="153"/>
                      <a:pt x="217" y="153"/>
                      <a:pt x="217" y="153"/>
                    </a:cubicBezTo>
                    <a:cubicBezTo>
                      <a:pt x="225" y="153"/>
                      <a:pt x="231" y="147"/>
                      <a:pt x="231" y="140"/>
                    </a:cubicBezTo>
                    <a:cubicBezTo>
                      <a:pt x="231" y="134"/>
                      <a:pt x="227" y="129"/>
                      <a:pt x="222" y="127"/>
                    </a:cubicBezTo>
                    <a:cubicBezTo>
                      <a:pt x="213" y="117"/>
                      <a:pt x="207" y="103"/>
                      <a:pt x="207" y="87"/>
                    </a:cubicBezTo>
                    <a:cubicBezTo>
                      <a:pt x="207" y="70"/>
                      <a:pt x="214" y="55"/>
                      <a:pt x="225" y="44"/>
                    </a:cubicBezTo>
                    <a:cubicBezTo>
                      <a:pt x="236" y="33"/>
                      <a:pt x="251" y="26"/>
                      <a:pt x="268" y="26"/>
                    </a:cubicBezTo>
                    <a:cubicBezTo>
                      <a:pt x="284" y="26"/>
                      <a:pt x="299" y="33"/>
                      <a:pt x="310" y="44"/>
                    </a:cubicBezTo>
                    <a:cubicBezTo>
                      <a:pt x="321" y="55"/>
                      <a:pt x="328" y="70"/>
                      <a:pt x="328" y="87"/>
                    </a:cubicBezTo>
                    <a:cubicBezTo>
                      <a:pt x="328" y="102"/>
                      <a:pt x="322" y="116"/>
                      <a:pt x="313" y="127"/>
                    </a:cubicBezTo>
                    <a:cubicBezTo>
                      <a:pt x="308" y="129"/>
                      <a:pt x="304" y="134"/>
                      <a:pt x="304" y="140"/>
                    </a:cubicBezTo>
                    <a:cubicBezTo>
                      <a:pt x="304" y="147"/>
                      <a:pt x="310" y="153"/>
                      <a:pt x="318" y="153"/>
                    </a:cubicBezTo>
                    <a:cubicBezTo>
                      <a:pt x="343" y="153"/>
                      <a:pt x="343" y="153"/>
                      <a:pt x="343" y="153"/>
                    </a:cubicBezTo>
                    <a:cubicBezTo>
                      <a:pt x="343" y="176"/>
                      <a:pt x="343" y="176"/>
                      <a:pt x="343" y="176"/>
                    </a:cubicBezTo>
                    <a:cubicBezTo>
                      <a:pt x="343" y="180"/>
                      <a:pt x="344" y="183"/>
                      <a:pt x="346" y="185"/>
                    </a:cubicBezTo>
                    <a:cubicBezTo>
                      <a:pt x="349" y="188"/>
                      <a:pt x="352" y="189"/>
                      <a:pt x="356" y="189"/>
                    </a:cubicBezTo>
                    <a:cubicBezTo>
                      <a:pt x="388" y="189"/>
                      <a:pt x="388" y="189"/>
                      <a:pt x="388" y="189"/>
                    </a:cubicBezTo>
                    <a:cubicBezTo>
                      <a:pt x="392" y="189"/>
                      <a:pt x="396" y="188"/>
                      <a:pt x="399" y="184"/>
                    </a:cubicBezTo>
                    <a:cubicBezTo>
                      <a:pt x="412" y="167"/>
                      <a:pt x="412" y="167"/>
                      <a:pt x="412" y="167"/>
                    </a:cubicBezTo>
                    <a:cubicBezTo>
                      <a:pt x="428" y="167"/>
                      <a:pt x="428" y="167"/>
                      <a:pt x="428" y="167"/>
                    </a:cubicBezTo>
                    <a:cubicBezTo>
                      <a:pt x="428" y="326"/>
                      <a:pt x="428" y="326"/>
                      <a:pt x="428" y="326"/>
                    </a:cubicBezTo>
                    <a:cubicBezTo>
                      <a:pt x="412" y="326"/>
                      <a:pt x="412" y="326"/>
                      <a:pt x="412" y="326"/>
                    </a:cubicBezTo>
                    <a:cubicBezTo>
                      <a:pt x="402" y="313"/>
                      <a:pt x="402" y="313"/>
                      <a:pt x="402" y="313"/>
                    </a:cubicBezTo>
                    <a:cubicBezTo>
                      <a:pt x="399" y="310"/>
                      <a:pt x="395" y="308"/>
                      <a:pt x="391" y="308"/>
                    </a:cubicBezTo>
                    <a:cubicBezTo>
                      <a:pt x="358" y="308"/>
                      <a:pt x="358" y="308"/>
                      <a:pt x="358" y="308"/>
                    </a:cubicBezTo>
                    <a:cubicBezTo>
                      <a:pt x="354" y="308"/>
                      <a:pt x="351" y="310"/>
                      <a:pt x="349" y="312"/>
                    </a:cubicBezTo>
                    <a:cubicBezTo>
                      <a:pt x="346" y="315"/>
                      <a:pt x="345" y="318"/>
                      <a:pt x="345" y="322"/>
                    </a:cubicBezTo>
                    <a:cubicBezTo>
                      <a:pt x="345" y="344"/>
                      <a:pt x="345" y="344"/>
                      <a:pt x="345" y="344"/>
                    </a:cubicBezTo>
                    <a:cubicBezTo>
                      <a:pt x="27" y="344"/>
                      <a:pt x="27" y="344"/>
                      <a:pt x="27" y="344"/>
                    </a:cubicBezTo>
                    <a:cubicBezTo>
                      <a:pt x="27" y="190"/>
                      <a:pt x="27" y="190"/>
                      <a:pt x="27" y="190"/>
                    </a:cubicBezTo>
                    <a:cubicBezTo>
                      <a:pt x="27" y="182"/>
                      <a:pt x="21" y="177"/>
                      <a:pt x="14" y="177"/>
                    </a:cubicBezTo>
                    <a:cubicBezTo>
                      <a:pt x="6" y="177"/>
                      <a:pt x="0" y="182"/>
                      <a:pt x="0" y="190"/>
                    </a:cubicBezTo>
                    <a:cubicBezTo>
                      <a:pt x="0" y="358"/>
                      <a:pt x="0" y="358"/>
                      <a:pt x="0" y="358"/>
                    </a:cubicBezTo>
                    <a:cubicBezTo>
                      <a:pt x="0" y="361"/>
                      <a:pt x="2" y="365"/>
                      <a:pt x="4" y="367"/>
                    </a:cubicBezTo>
                    <a:cubicBezTo>
                      <a:pt x="7" y="370"/>
                      <a:pt x="10" y="371"/>
                      <a:pt x="14" y="371"/>
                    </a:cubicBezTo>
                    <a:cubicBezTo>
                      <a:pt x="358" y="371"/>
                      <a:pt x="358" y="371"/>
                      <a:pt x="358" y="371"/>
                    </a:cubicBezTo>
                    <a:cubicBezTo>
                      <a:pt x="361" y="371"/>
                      <a:pt x="365" y="370"/>
                      <a:pt x="367" y="367"/>
                    </a:cubicBezTo>
                    <a:cubicBezTo>
                      <a:pt x="370" y="365"/>
                      <a:pt x="371" y="361"/>
                      <a:pt x="371" y="358"/>
                    </a:cubicBezTo>
                    <a:cubicBezTo>
                      <a:pt x="371" y="335"/>
                      <a:pt x="371" y="335"/>
                      <a:pt x="371" y="335"/>
                    </a:cubicBezTo>
                    <a:cubicBezTo>
                      <a:pt x="385" y="335"/>
                      <a:pt x="385" y="335"/>
                      <a:pt x="385" y="335"/>
                    </a:cubicBezTo>
                    <a:cubicBezTo>
                      <a:pt x="395" y="348"/>
                      <a:pt x="395" y="348"/>
                      <a:pt x="395" y="348"/>
                    </a:cubicBezTo>
                    <a:cubicBezTo>
                      <a:pt x="398" y="351"/>
                      <a:pt x="402" y="353"/>
                      <a:pt x="406" y="353"/>
                    </a:cubicBezTo>
                    <a:cubicBezTo>
                      <a:pt x="441" y="353"/>
                      <a:pt x="441" y="353"/>
                      <a:pt x="441" y="353"/>
                    </a:cubicBezTo>
                    <a:cubicBezTo>
                      <a:pt x="445" y="353"/>
                      <a:pt x="448" y="351"/>
                      <a:pt x="451" y="349"/>
                    </a:cubicBezTo>
                    <a:cubicBezTo>
                      <a:pt x="453" y="346"/>
                      <a:pt x="454" y="343"/>
                      <a:pt x="454" y="339"/>
                    </a:cubicBezTo>
                    <a:cubicBezTo>
                      <a:pt x="454" y="154"/>
                      <a:pt x="454" y="154"/>
                      <a:pt x="454" y="154"/>
                    </a:cubicBezTo>
                    <a:cubicBezTo>
                      <a:pt x="454" y="151"/>
                      <a:pt x="453" y="147"/>
                      <a:pt x="451" y="14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Schneider Electric |</a:t>
            </a:r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52414" y="230188"/>
            <a:ext cx="8633531" cy="307777"/>
          </a:xfrm>
        </p:spPr>
        <p:txBody>
          <a:bodyPr>
            <a:spAutoFit/>
          </a:bodyPr>
          <a:lstStyle/>
          <a:p>
            <a:r>
              <a:rPr lang="ru-RU" dirty="0" smtClean="0"/>
              <a:t>Позиционирование</a:t>
            </a:r>
            <a:r>
              <a:rPr lang="en-US" dirty="0" smtClean="0"/>
              <a:t> </a:t>
            </a:r>
            <a:r>
              <a:rPr lang="en-US" dirty="0" err="1" smtClean="0"/>
              <a:t>SmartX</a:t>
            </a:r>
            <a:r>
              <a:rPr lang="en-US" dirty="0" smtClean="0"/>
              <a:t> </a:t>
            </a:r>
            <a:r>
              <a:rPr lang="ru-RU" dirty="0" smtClean="0"/>
              <a:t>Контроллера</a:t>
            </a:r>
            <a:r>
              <a:rPr lang="en-US" dirty="0" smtClean="0"/>
              <a:t> – AS-B</a:t>
            </a:r>
            <a:r>
              <a:rPr lang="ru-RU" dirty="0" smtClean="0"/>
              <a:t>,</a:t>
            </a:r>
            <a:r>
              <a:rPr lang="en-US" dirty="0" smtClean="0"/>
              <a:t> AS-BL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idx="15"/>
          </p:nvPr>
        </p:nvSpPr>
        <p:spPr>
          <a:xfrm>
            <a:off x="258061" y="604936"/>
            <a:ext cx="8633531" cy="173124"/>
          </a:xfrm>
        </p:spPr>
        <p:txBody>
          <a:bodyPr>
            <a:spAutoFit/>
          </a:bodyPr>
          <a:lstStyle/>
          <a:p>
            <a:r>
              <a:rPr lang="ru-RU" dirty="0" smtClean="0"/>
              <a:t>Новые устройства в семействе </a:t>
            </a:r>
            <a:r>
              <a:rPr lang="en-US" dirty="0" err="1" smtClean="0"/>
              <a:t>SmartX</a:t>
            </a:r>
            <a:r>
              <a:rPr lang="en-US" dirty="0" smtClean="0"/>
              <a:t> </a:t>
            </a:r>
            <a:r>
              <a:rPr lang="ru-RU" dirty="0" smtClean="0"/>
              <a:t>контроллеров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288786" y="1063232"/>
            <a:ext cx="7786119" cy="3193182"/>
          </a:xfrm>
        </p:spPr>
        <p:txBody>
          <a:bodyPr wrap="square">
            <a:spAutoFit/>
          </a:bodyPr>
          <a:lstStyle/>
          <a:p>
            <a:pPr marL="0" indent="15875">
              <a:spcAft>
                <a:spcPts val="0"/>
              </a:spcAft>
              <a:buNone/>
            </a:pPr>
            <a:r>
              <a:rPr lang="ru-RU" dirty="0" smtClean="0"/>
              <a:t>Сервер автоматизации и </a:t>
            </a:r>
            <a:r>
              <a:rPr lang="en-GB" dirty="0" err="1" smtClean="0"/>
              <a:t>SmartX</a:t>
            </a:r>
            <a:r>
              <a:rPr lang="en-GB" dirty="0" smtClean="0"/>
              <a:t> </a:t>
            </a:r>
            <a:r>
              <a:rPr lang="ru-RU" dirty="0" smtClean="0"/>
              <a:t>Контроллер</a:t>
            </a:r>
            <a:r>
              <a:rPr lang="en-GB" dirty="0" smtClean="0"/>
              <a:t> – AS-P </a:t>
            </a:r>
            <a:r>
              <a:rPr lang="ru-RU" dirty="0" smtClean="0"/>
              <a:t>избыточны для систем, управляющих небольшим или средним количеством точек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sz="500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GB" dirty="0" err="1" smtClean="0"/>
              <a:t>SmartX</a:t>
            </a:r>
            <a:r>
              <a:rPr lang="en-GB" dirty="0" smtClean="0"/>
              <a:t> </a:t>
            </a:r>
            <a:r>
              <a:rPr lang="ru-RU" dirty="0" smtClean="0"/>
              <a:t>Контроллер</a:t>
            </a:r>
            <a:r>
              <a:rPr lang="en-GB" dirty="0" smtClean="0"/>
              <a:t> – AS-B </a:t>
            </a:r>
            <a:r>
              <a:rPr lang="ru-RU" dirty="0" smtClean="0"/>
              <a:t>предназначен для небольших и средних применений</a:t>
            </a:r>
            <a:endParaRPr lang="en-GB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Выпуск </a:t>
            </a:r>
            <a:r>
              <a:rPr lang="en-GB" dirty="0" smtClean="0"/>
              <a:t>AS-B </a:t>
            </a:r>
            <a:r>
              <a:rPr lang="ru-RU" dirty="0" smtClean="0"/>
              <a:t>позволил позиционировать </a:t>
            </a:r>
            <a:r>
              <a:rPr lang="en-US" dirty="0" smtClean="0"/>
              <a:t>AS-B </a:t>
            </a:r>
            <a:r>
              <a:rPr lang="ru-RU" dirty="0" smtClean="0"/>
              <a:t>для решений небольших и средних масштабов и </a:t>
            </a:r>
            <a:r>
              <a:rPr lang="en-GB" dirty="0" smtClean="0"/>
              <a:t>AS-P </a:t>
            </a:r>
            <a:r>
              <a:rPr lang="ru-RU" dirty="0" smtClean="0"/>
              <a:t>– для сложных решений большого масштаба</a:t>
            </a:r>
            <a:r>
              <a:rPr lang="en-GB" dirty="0" smtClean="0"/>
              <a:t> </a:t>
            </a:r>
            <a:br>
              <a:rPr lang="en-GB" dirty="0" smtClean="0"/>
            </a:br>
            <a:endParaRPr lang="en-GB" dirty="0" smtClean="0"/>
          </a:p>
          <a:p>
            <a:pPr>
              <a:spcAft>
                <a:spcPts val="0"/>
              </a:spcAft>
              <a:buNone/>
            </a:pPr>
            <a:r>
              <a:rPr lang="ru-RU" dirty="0" smtClean="0"/>
              <a:t>Снижение стоимости установленного оборудования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sz="500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Экономичное</a:t>
            </a:r>
            <a:r>
              <a:rPr lang="en-GB" dirty="0" smtClean="0"/>
              <a:t>, </a:t>
            </a:r>
            <a:r>
              <a:rPr lang="ru-RU" dirty="0" smtClean="0"/>
              <a:t>компактное исполнение  </a:t>
            </a:r>
            <a:r>
              <a:rPr lang="en-GB" dirty="0" smtClean="0"/>
              <a:t>smaller form factor and all-in-one design </a:t>
            </a:r>
            <a:br>
              <a:rPr lang="en-GB" dirty="0" smtClean="0"/>
            </a:br>
            <a:endParaRPr lang="en-GB" dirty="0" smtClean="0"/>
          </a:p>
          <a:p>
            <a:pPr>
              <a:spcAft>
                <a:spcPts val="0"/>
              </a:spcAft>
              <a:buNone/>
            </a:pPr>
            <a:r>
              <a:rPr lang="ru-RU" dirty="0" smtClean="0"/>
              <a:t>Современный полевой контроллер с </a:t>
            </a:r>
            <a:r>
              <a:rPr lang="en-US" dirty="0" smtClean="0"/>
              <a:t>IP </a:t>
            </a:r>
            <a:r>
              <a:rPr lang="ru-RU" dirty="0" smtClean="0"/>
              <a:t>коммуникациями необходим для систем автоматики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sz="500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Выпуск </a:t>
            </a:r>
            <a:r>
              <a:rPr lang="en-GB" dirty="0" smtClean="0"/>
              <a:t>AS-BL </a:t>
            </a:r>
            <a:r>
              <a:rPr lang="ru-RU" dirty="0" smtClean="0"/>
              <a:t>отвечает потребности в полевом контроллере </a:t>
            </a:r>
            <a:r>
              <a:rPr lang="en-GB" dirty="0" err="1" smtClean="0"/>
              <a:t>BACnet</a:t>
            </a:r>
            <a:r>
              <a:rPr lang="en-GB" dirty="0" smtClean="0"/>
              <a:t> IP</a:t>
            </a:r>
            <a:r>
              <a:rPr lang="ru-RU" dirty="0" smtClean="0"/>
              <a:t> со встроенными точками В/В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 marL="1588" indent="-1588">
              <a:spcAft>
                <a:spcPts val="0"/>
              </a:spcAft>
              <a:buNone/>
              <a:tabLst>
                <a:tab pos="88900" algn="l"/>
              </a:tabLst>
            </a:pPr>
            <a:r>
              <a:rPr lang="ru-RU" dirty="0" smtClean="0"/>
              <a:t>Новое продуктовое предложение продолжает и усиливает стратегию Шнейдер Электрик по переходу на </a:t>
            </a:r>
            <a:r>
              <a:rPr lang="en-US" dirty="0" smtClean="0"/>
              <a:t>IP </a:t>
            </a:r>
            <a:r>
              <a:rPr lang="ru-RU" dirty="0" smtClean="0"/>
              <a:t>коммуникации – «</a:t>
            </a:r>
            <a:r>
              <a:rPr lang="en-GB" dirty="0" smtClean="0"/>
              <a:t>IP </a:t>
            </a:r>
            <a:r>
              <a:rPr lang="ru-RU" dirty="0" smtClean="0"/>
              <a:t>везде»</a:t>
            </a:r>
            <a:endParaRPr lang="en-GB" dirty="0" smtClean="0"/>
          </a:p>
        </p:txBody>
      </p:sp>
      <p:pic>
        <p:nvPicPr>
          <p:cNvPr id="18" name="Picture 17" descr="Integration Efficiency Bubb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8710" y="111707"/>
            <a:ext cx="664372" cy="672651"/>
          </a:xfrm>
          <a:prstGeom prst="rect">
            <a:avLst/>
          </a:prstGeom>
        </p:spPr>
      </p:pic>
      <p:pic>
        <p:nvPicPr>
          <p:cNvPr id="19" name="Picture 18" descr="Services Efficiency Bubb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39209" y="111707"/>
            <a:ext cx="676656" cy="676656"/>
          </a:xfrm>
          <a:prstGeom prst="rect">
            <a:avLst/>
          </a:prstGeom>
        </p:spPr>
      </p:pic>
      <p:pic>
        <p:nvPicPr>
          <p:cNvPr id="20" name="Picture 19" descr="Control Efficiency Yellow Bubb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39332" y="111707"/>
            <a:ext cx="667512" cy="6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1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hneider Title Slides">
  <a:themeElements>
    <a:clrScheme name="SE Life Green MS Office">
      <a:dk1>
        <a:sysClr val="windowText" lastClr="000000"/>
      </a:dk1>
      <a:lt1>
        <a:sysClr val="window" lastClr="FFFFFF"/>
      </a:lt1>
      <a:dk2>
        <a:srgbClr val="3DCD58"/>
      </a:dk2>
      <a:lt2>
        <a:srgbClr val="3DCD58"/>
      </a:lt2>
      <a:accent1>
        <a:srgbClr val="626469"/>
      </a:accent1>
      <a:accent2>
        <a:srgbClr val="9FA0A4"/>
      </a:accent2>
      <a:accent3>
        <a:srgbClr val="FFD100"/>
      </a:accent3>
      <a:accent4>
        <a:srgbClr val="E47F00"/>
      </a:accent4>
      <a:accent5>
        <a:srgbClr val="B10043"/>
      </a:accent5>
      <a:accent6>
        <a:srgbClr val="42B4E6"/>
      </a:accent6>
      <a:hlink>
        <a:srgbClr val="B10043"/>
      </a:hlink>
      <a:folHlink>
        <a:srgbClr val="42B4E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4_Schneider Title Slides">
  <a:themeElements>
    <a:clrScheme name="SE Life Green MS Office">
      <a:dk1>
        <a:sysClr val="windowText" lastClr="000000"/>
      </a:dk1>
      <a:lt1>
        <a:sysClr val="window" lastClr="FFFFFF"/>
      </a:lt1>
      <a:dk2>
        <a:srgbClr val="3DCD58"/>
      </a:dk2>
      <a:lt2>
        <a:srgbClr val="3DCD58"/>
      </a:lt2>
      <a:accent1>
        <a:srgbClr val="626469"/>
      </a:accent1>
      <a:accent2>
        <a:srgbClr val="9FA0A4"/>
      </a:accent2>
      <a:accent3>
        <a:srgbClr val="FFD100"/>
      </a:accent3>
      <a:accent4>
        <a:srgbClr val="E47F00"/>
      </a:accent4>
      <a:accent5>
        <a:srgbClr val="B10043"/>
      </a:accent5>
      <a:accent6>
        <a:srgbClr val="42B4E6"/>
      </a:accent6>
      <a:hlink>
        <a:srgbClr val="B10043"/>
      </a:hlink>
      <a:folHlink>
        <a:srgbClr val="42B4E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5_Schneider Text Slides">
  <a:themeElements>
    <a:clrScheme name="SE Life Green MS Office">
      <a:dk1>
        <a:sysClr val="windowText" lastClr="000000"/>
      </a:dk1>
      <a:lt1>
        <a:sysClr val="window" lastClr="FFFFFF"/>
      </a:lt1>
      <a:dk2>
        <a:srgbClr val="3DCD58"/>
      </a:dk2>
      <a:lt2>
        <a:srgbClr val="3DCD58"/>
      </a:lt2>
      <a:accent1>
        <a:srgbClr val="626469"/>
      </a:accent1>
      <a:accent2>
        <a:srgbClr val="9FA0A4"/>
      </a:accent2>
      <a:accent3>
        <a:srgbClr val="FFD100"/>
      </a:accent3>
      <a:accent4>
        <a:srgbClr val="E47F00"/>
      </a:accent4>
      <a:accent5>
        <a:srgbClr val="B10043"/>
      </a:accent5>
      <a:accent6>
        <a:srgbClr val="42B4E6"/>
      </a:accent6>
      <a:hlink>
        <a:srgbClr val="B10043"/>
      </a:hlink>
      <a:folHlink>
        <a:srgbClr val="42B4E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rgbClr val="4F515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chneider Text Slides">
  <a:themeElements>
    <a:clrScheme name="SE Life Green MS Office">
      <a:dk1>
        <a:sysClr val="windowText" lastClr="000000"/>
      </a:dk1>
      <a:lt1>
        <a:sysClr val="window" lastClr="FFFFFF"/>
      </a:lt1>
      <a:dk2>
        <a:srgbClr val="3DCD58"/>
      </a:dk2>
      <a:lt2>
        <a:srgbClr val="3DCD58"/>
      </a:lt2>
      <a:accent1>
        <a:srgbClr val="626469"/>
      </a:accent1>
      <a:accent2>
        <a:srgbClr val="9FA0A4"/>
      </a:accent2>
      <a:accent3>
        <a:srgbClr val="FFD100"/>
      </a:accent3>
      <a:accent4>
        <a:srgbClr val="E47F00"/>
      </a:accent4>
      <a:accent5>
        <a:srgbClr val="B10043"/>
      </a:accent5>
      <a:accent6>
        <a:srgbClr val="42B4E6"/>
      </a:accent6>
      <a:hlink>
        <a:srgbClr val="B10043"/>
      </a:hlink>
      <a:folHlink>
        <a:srgbClr val="42B4E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rgbClr val="4F515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Schneider Text Slides">
  <a:themeElements>
    <a:clrScheme name="SE Life Green MS Office">
      <a:dk1>
        <a:sysClr val="windowText" lastClr="000000"/>
      </a:dk1>
      <a:lt1>
        <a:sysClr val="window" lastClr="FFFFFF"/>
      </a:lt1>
      <a:dk2>
        <a:srgbClr val="3DCD58"/>
      </a:dk2>
      <a:lt2>
        <a:srgbClr val="3DCD58"/>
      </a:lt2>
      <a:accent1>
        <a:srgbClr val="626469"/>
      </a:accent1>
      <a:accent2>
        <a:srgbClr val="9FA0A4"/>
      </a:accent2>
      <a:accent3>
        <a:srgbClr val="FFD100"/>
      </a:accent3>
      <a:accent4>
        <a:srgbClr val="E47F00"/>
      </a:accent4>
      <a:accent5>
        <a:srgbClr val="B10043"/>
      </a:accent5>
      <a:accent6>
        <a:srgbClr val="42B4E6"/>
      </a:accent6>
      <a:hlink>
        <a:srgbClr val="B10043"/>
      </a:hlink>
      <a:folHlink>
        <a:srgbClr val="42B4E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rgbClr val="4F515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Schneider Title Slides">
  <a:themeElements>
    <a:clrScheme name="SE Life Green MS Office">
      <a:dk1>
        <a:sysClr val="windowText" lastClr="000000"/>
      </a:dk1>
      <a:lt1>
        <a:sysClr val="window" lastClr="FFFFFF"/>
      </a:lt1>
      <a:dk2>
        <a:srgbClr val="3DCD58"/>
      </a:dk2>
      <a:lt2>
        <a:srgbClr val="3DCD58"/>
      </a:lt2>
      <a:accent1>
        <a:srgbClr val="626469"/>
      </a:accent1>
      <a:accent2>
        <a:srgbClr val="9FA0A4"/>
      </a:accent2>
      <a:accent3>
        <a:srgbClr val="FFD100"/>
      </a:accent3>
      <a:accent4>
        <a:srgbClr val="E47F00"/>
      </a:accent4>
      <a:accent5>
        <a:srgbClr val="B10043"/>
      </a:accent5>
      <a:accent6>
        <a:srgbClr val="42B4E6"/>
      </a:accent6>
      <a:hlink>
        <a:srgbClr val="B10043"/>
      </a:hlink>
      <a:folHlink>
        <a:srgbClr val="42B4E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Schneider Text Slides">
  <a:themeElements>
    <a:clrScheme name="SE Life Green MS Office">
      <a:dk1>
        <a:sysClr val="windowText" lastClr="000000"/>
      </a:dk1>
      <a:lt1>
        <a:sysClr val="window" lastClr="FFFFFF"/>
      </a:lt1>
      <a:dk2>
        <a:srgbClr val="3DCD58"/>
      </a:dk2>
      <a:lt2>
        <a:srgbClr val="3DCD58"/>
      </a:lt2>
      <a:accent1>
        <a:srgbClr val="626469"/>
      </a:accent1>
      <a:accent2>
        <a:srgbClr val="9FA0A4"/>
      </a:accent2>
      <a:accent3>
        <a:srgbClr val="FFD100"/>
      </a:accent3>
      <a:accent4>
        <a:srgbClr val="E47F00"/>
      </a:accent4>
      <a:accent5>
        <a:srgbClr val="B10043"/>
      </a:accent5>
      <a:accent6>
        <a:srgbClr val="42B4E6"/>
      </a:accent6>
      <a:hlink>
        <a:srgbClr val="B10043"/>
      </a:hlink>
      <a:folHlink>
        <a:srgbClr val="42B4E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rgbClr val="4F515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Schneider Text Slides">
  <a:themeElements>
    <a:clrScheme name="SE Life Green MS Office">
      <a:dk1>
        <a:sysClr val="windowText" lastClr="000000"/>
      </a:dk1>
      <a:lt1>
        <a:sysClr val="window" lastClr="FFFFFF"/>
      </a:lt1>
      <a:dk2>
        <a:srgbClr val="3DCD58"/>
      </a:dk2>
      <a:lt2>
        <a:srgbClr val="3DCD58"/>
      </a:lt2>
      <a:accent1>
        <a:srgbClr val="626469"/>
      </a:accent1>
      <a:accent2>
        <a:srgbClr val="9FA0A4"/>
      </a:accent2>
      <a:accent3>
        <a:srgbClr val="FFD100"/>
      </a:accent3>
      <a:accent4>
        <a:srgbClr val="E47F00"/>
      </a:accent4>
      <a:accent5>
        <a:srgbClr val="B10043"/>
      </a:accent5>
      <a:accent6>
        <a:srgbClr val="42B4E6"/>
      </a:accent6>
      <a:hlink>
        <a:srgbClr val="B10043"/>
      </a:hlink>
      <a:folHlink>
        <a:srgbClr val="42B4E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rgbClr val="4F515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Schneider Title Slides">
  <a:themeElements>
    <a:clrScheme name="SE Life Green MS Office">
      <a:dk1>
        <a:sysClr val="windowText" lastClr="000000"/>
      </a:dk1>
      <a:lt1>
        <a:sysClr val="window" lastClr="FFFFFF"/>
      </a:lt1>
      <a:dk2>
        <a:srgbClr val="3DCD58"/>
      </a:dk2>
      <a:lt2>
        <a:srgbClr val="3DCD58"/>
      </a:lt2>
      <a:accent1>
        <a:srgbClr val="626469"/>
      </a:accent1>
      <a:accent2>
        <a:srgbClr val="9FA0A4"/>
      </a:accent2>
      <a:accent3>
        <a:srgbClr val="FFD100"/>
      </a:accent3>
      <a:accent4>
        <a:srgbClr val="E47F00"/>
      </a:accent4>
      <a:accent5>
        <a:srgbClr val="B10043"/>
      </a:accent5>
      <a:accent6>
        <a:srgbClr val="42B4E6"/>
      </a:accent6>
      <a:hlink>
        <a:srgbClr val="B10043"/>
      </a:hlink>
      <a:folHlink>
        <a:srgbClr val="42B4E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Schneider Title Slides">
  <a:themeElements>
    <a:clrScheme name="SE Life Green MS Office">
      <a:dk1>
        <a:sysClr val="windowText" lastClr="000000"/>
      </a:dk1>
      <a:lt1>
        <a:sysClr val="window" lastClr="FFFFFF"/>
      </a:lt1>
      <a:dk2>
        <a:srgbClr val="3DCD58"/>
      </a:dk2>
      <a:lt2>
        <a:srgbClr val="3DCD58"/>
      </a:lt2>
      <a:accent1>
        <a:srgbClr val="626469"/>
      </a:accent1>
      <a:accent2>
        <a:srgbClr val="9FA0A4"/>
      </a:accent2>
      <a:accent3>
        <a:srgbClr val="FFD100"/>
      </a:accent3>
      <a:accent4>
        <a:srgbClr val="E47F00"/>
      </a:accent4>
      <a:accent5>
        <a:srgbClr val="B10043"/>
      </a:accent5>
      <a:accent6>
        <a:srgbClr val="42B4E6"/>
      </a:accent6>
      <a:hlink>
        <a:srgbClr val="B10043"/>
      </a:hlink>
      <a:folHlink>
        <a:srgbClr val="42B4E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Schneider Text Slides">
  <a:themeElements>
    <a:clrScheme name="SE Life Green MS Office">
      <a:dk1>
        <a:sysClr val="windowText" lastClr="000000"/>
      </a:dk1>
      <a:lt1>
        <a:sysClr val="window" lastClr="FFFFFF"/>
      </a:lt1>
      <a:dk2>
        <a:srgbClr val="3DCD58"/>
      </a:dk2>
      <a:lt2>
        <a:srgbClr val="3DCD58"/>
      </a:lt2>
      <a:accent1>
        <a:srgbClr val="626469"/>
      </a:accent1>
      <a:accent2>
        <a:srgbClr val="9FA0A4"/>
      </a:accent2>
      <a:accent3>
        <a:srgbClr val="FFD100"/>
      </a:accent3>
      <a:accent4>
        <a:srgbClr val="E47F00"/>
      </a:accent4>
      <a:accent5>
        <a:srgbClr val="B10043"/>
      </a:accent5>
      <a:accent6>
        <a:srgbClr val="42B4E6"/>
      </a:accent6>
      <a:hlink>
        <a:srgbClr val="B10043"/>
      </a:hlink>
      <a:folHlink>
        <a:srgbClr val="42B4E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rgbClr val="4F515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8363</TotalTime>
  <Words>3624</Words>
  <Application>Microsoft Office PowerPoint</Application>
  <PresentationFormat>Экран (16:9)</PresentationFormat>
  <Paragraphs>958</Paragraphs>
  <Slides>46</Slides>
  <Notes>7</Notes>
  <HiddenSlides>5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46</vt:i4>
      </vt:variant>
    </vt:vector>
  </HeadingPairs>
  <TitlesOfParts>
    <vt:vector size="63" baseType="lpstr">
      <vt:lpstr>ＭＳ Ｐゴシック</vt:lpstr>
      <vt:lpstr>Arial</vt:lpstr>
      <vt:lpstr>Browallia New</vt:lpstr>
      <vt:lpstr>Calibri</vt:lpstr>
      <vt:lpstr>Lucida Grande</vt:lpstr>
      <vt:lpstr>Times New Roman</vt:lpstr>
      <vt:lpstr>Schneider Title Slides</vt:lpstr>
      <vt:lpstr>Schneider Text Slides</vt:lpstr>
      <vt:lpstr>1_Schneider Text Slides</vt:lpstr>
      <vt:lpstr>1_Schneider Title Slides</vt:lpstr>
      <vt:lpstr>2_Schneider Text Slides</vt:lpstr>
      <vt:lpstr>3_Schneider Text Slides</vt:lpstr>
      <vt:lpstr>2_Schneider Title Slides</vt:lpstr>
      <vt:lpstr>3_Schneider Title Slides</vt:lpstr>
      <vt:lpstr>4_Schneider Text Slides</vt:lpstr>
      <vt:lpstr>4_Schneider Title Slides</vt:lpstr>
      <vt:lpstr>5_Schneider Text Slides</vt:lpstr>
      <vt:lpstr>SmartX Контроллер - AS-B &amp; AS-BL</vt:lpstr>
      <vt:lpstr>SmartX Контроллер – AS-B, AS-BL</vt:lpstr>
      <vt:lpstr>SmartX Контроллер – AS-B &amp; SmartX Controller – AS-BL</vt:lpstr>
      <vt:lpstr>Инновации  управления зданием уже доступны!</vt:lpstr>
      <vt:lpstr>Решение SmartStruxure</vt:lpstr>
      <vt:lpstr>Презентация PowerPoint</vt:lpstr>
      <vt:lpstr>Преимущества «IP везде»</vt:lpstr>
      <vt:lpstr>Растущий ассортимент инновационной продукции!</vt:lpstr>
      <vt:lpstr>Позиционирование SmartX Контроллера – AS-B, AS-BL</vt:lpstr>
      <vt:lpstr>SmartStruxure ... на пути к самому гибкому решению BMS!</vt:lpstr>
      <vt:lpstr>Системная архитектура решения SmartStruxure</vt:lpstr>
      <vt:lpstr>SmartX Контроллер − AS-B, AS-BL</vt:lpstr>
      <vt:lpstr>SmartX Controller − AS-B, AS-BL </vt:lpstr>
      <vt:lpstr>SmartX Контроллер − AS-B, AS-BL </vt:lpstr>
      <vt:lpstr>Примеры применения</vt:lpstr>
      <vt:lpstr>SmartX Контроллер – AS-B или AS-BL – пример #1</vt:lpstr>
      <vt:lpstr>SmartX Контроллер – AS-B или AS-BL – пример #2</vt:lpstr>
      <vt:lpstr>SmartX Контроллер – AS-B или AS-BL – пример #3</vt:lpstr>
      <vt:lpstr>SmartX Контроллер – AS-BL – пример #4</vt:lpstr>
      <vt:lpstr>SmartX Контроллер – AS-BL – пример #5*</vt:lpstr>
      <vt:lpstr>SmartX Контроллер – AS-B и AS-BL – возможности</vt:lpstr>
      <vt:lpstr>SmartX Контроллер – AS-B и AS-BL, возможности</vt:lpstr>
      <vt:lpstr>SmartX Контроллер  ̶  AS-B и AS-BL, Входы/Выходы</vt:lpstr>
      <vt:lpstr>SmartX Контроллер - AS-B и AS-BL</vt:lpstr>
      <vt:lpstr>Ручное управление – AS-BL и AS-BL</vt:lpstr>
      <vt:lpstr>Прямое подключение SmartX контроллера – AD </vt:lpstr>
      <vt:lpstr>Два порта Ethernet</vt:lpstr>
      <vt:lpstr>Два порта Ethernet</vt:lpstr>
      <vt:lpstr>Съемные клеммные колодки</vt:lpstr>
      <vt:lpstr>Комплект для установки SmartX Controller – AS-B</vt:lpstr>
      <vt:lpstr> Сравнение и технические особенности SmartX Контроллер – AS-B, AS-BL и AS-P </vt:lpstr>
      <vt:lpstr>Сравнение: AS-B, AS-P, AS  </vt:lpstr>
      <vt:lpstr>Сравнение: AS-B, AS-BL, AS-P, AS (#2)  </vt:lpstr>
      <vt:lpstr>Требования к ПО</vt:lpstr>
      <vt:lpstr>Сравнение AS-B с AS-P и модулями В/В</vt:lpstr>
      <vt:lpstr>Номера для заказа</vt:lpstr>
      <vt:lpstr>Материалы</vt:lpstr>
      <vt:lpstr>Документация</vt:lpstr>
      <vt:lpstr>SmartX Контроллер – AS-B </vt:lpstr>
      <vt:lpstr>Презентация PowerPoint</vt:lpstr>
      <vt:lpstr>Презентация PowerPoint</vt:lpstr>
      <vt:lpstr>Приложения</vt:lpstr>
      <vt:lpstr>SmartX Контроллер – AS-B с 24 точками В/В</vt:lpstr>
      <vt:lpstr>SmartX Контроллер –  AS-B with 36 I/O points</vt:lpstr>
      <vt:lpstr>SmartX Controller – AS-BL with 24 I/O points</vt:lpstr>
      <vt:lpstr>SmartX Controller – AS-BL with 36 I/O points</vt:lpstr>
    </vt:vector>
  </TitlesOfParts>
  <Company>McMillan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Andree Fournier</dc:creator>
  <cp:lastModifiedBy>Алексей Коротков</cp:lastModifiedBy>
  <cp:revision>717</cp:revision>
  <dcterms:created xsi:type="dcterms:W3CDTF">2015-05-04T14:04:27Z</dcterms:created>
  <dcterms:modified xsi:type="dcterms:W3CDTF">2017-05-23T10:05:05Z</dcterms:modified>
</cp:coreProperties>
</file>